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80" r:id="rId3"/>
    <p:sldId id="259" r:id="rId4"/>
    <p:sldId id="261" r:id="rId5"/>
    <p:sldId id="260" r:id="rId6"/>
    <p:sldId id="262" r:id="rId7"/>
    <p:sldId id="263" r:id="rId8"/>
    <p:sldId id="265" r:id="rId9"/>
    <p:sldId id="264" r:id="rId10"/>
    <p:sldId id="266" r:id="rId11"/>
    <p:sldId id="267" r:id="rId12"/>
    <p:sldId id="269" r:id="rId13"/>
    <p:sldId id="268" r:id="rId14"/>
    <p:sldId id="270" r:id="rId15"/>
    <p:sldId id="271" r:id="rId16"/>
    <p:sldId id="272" r:id="rId17"/>
    <p:sldId id="273" r:id="rId18"/>
    <p:sldId id="278" r:id="rId19"/>
    <p:sldId id="274" r:id="rId20"/>
    <p:sldId id="275" r:id="rId21"/>
    <p:sldId id="276" r:id="rId22"/>
    <p:sldId id="277" r:id="rId23"/>
    <p:sldId id="279" r:id="rId2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p:cViewPr varScale="1">
        <p:scale>
          <a:sx n="67" d="100"/>
          <a:sy n="67" d="100"/>
        </p:scale>
        <p:origin x="-185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9408F3C9-4851-4F38-A388-F61CF5E96E91}" type="datetimeFigureOut">
              <a:rPr lang="tr-TR" smtClean="0"/>
              <a:pPr/>
              <a:t>20.05.2013</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CE2D830A-3201-44B9-83E7-26FAFAE20050}"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408F3C9-4851-4F38-A388-F61CF5E96E91}" type="datetimeFigureOut">
              <a:rPr lang="tr-TR" smtClean="0"/>
              <a:pPr/>
              <a:t>20.05.2013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E2D830A-3201-44B9-83E7-26FAFAE20050}"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408F3C9-4851-4F38-A388-F61CF5E96E91}" type="datetimeFigureOut">
              <a:rPr lang="tr-TR" smtClean="0"/>
              <a:pPr/>
              <a:t>20.05.2013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E2D830A-3201-44B9-83E7-26FAFAE20050}"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408F3C9-4851-4F38-A388-F61CF5E96E91}" type="datetimeFigureOut">
              <a:rPr lang="tr-TR" smtClean="0"/>
              <a:pPr/>
              <a:t>20.05.2013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E2D830A-3201-44B9-83E7-26FAFAE20050}"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9408F3C9-4851-4F38-A388-F61CF5E96E91}" type="datetimeFigureOut">
              <a:rPr lang="tr-TR" smtClean="0"/>
              <a:pPr/>
              <a:t>20.05.2013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E2D830A-3201-44B9-83E7-26FAFAE20050}"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9408F3C9-4851-4F38-A388-F61CF5E96E91}" type="datetimeFigureOut">
              <a:rPr lang="tr-TR" smtClean="0"/>
              <a:pPr/>
              <a:t>20.05.2013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E2D830A-3201-44B9-83E7-26FAFAE20050}"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9408F3C9-4851-4F38-A388-F61CF5E96E91}" type="datetimeFigureOut">
              <a:rPr lang="tr-TR" smtClean="0"/>
              <a:pPr/>
              <a:t>20.05.2013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CE2D830A-3201-44B9-83E7-26FAFAE20050}"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9408F3C9-4851-4F38-A388-F61CF5E96E91}" type="datetimeFigureOut">
              <a:rPr lang="tr-TR" smtClean="0"/>
              <a:pPr/>
              <a:t>20.05.2013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CE2D830A-3201-44B9-83E7-26FAFAE20050}"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408F3C9-4851-4F38-A388-F61CF5E96E91}" type="datetimeFigureOut">
              <a:rPr lang="tr-TR" smtClean="0"/>
              <a:pPr/>
              <a:t>20.05.2013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CE2D830A-3201-44B9-83E7-26FAFAE20050}"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9408F3C9-4851-4F38-A388-F61CF5E96E91}" type="datetimeFigureOut">
              <a:rPr lang="tr-TR" smtClean="0"/>
              <a:pPr/>
              <a:t>20.05.2013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E2D830A-3201-44B9-83E7-26FAFAE20050}"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9408F3C9-4851-4F38-A388-F61CF5E96E91}" type="datetimeFigureOut">
              <a:rPr lang="tr-TR" smtClean="0"/>
              <a:pPr/>
              <a:t>20.05.2013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CE2D830A-3201-44B9-83E7-26FAFAE20050}"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408F3C9-4851-4F38-A388-F61CF5E96E91}" type="datetimeFigureOut">
              <a:rPr lang="tr-TR" smtClean="0"/>
              <a:pPr/>
              <a:t>20.05.2013</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E2D830A-3201-44B9-83E7-26FAFAE20050}"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980728"/>
            <a:ext cx="9144000" cy="5688632"/>
          </a:xfrm>
        </p:spPr>
        <p:txBody>
          <a:bodyPr>
            <a:normAutofit/>
          </a:bodyPr>
          <a:lstStyle/>
          <a:p>
            <a:pPr algn="ctr">
              <a:buNone/>
            </a:pPr>
            <a:r>
              <a:rPr lang="tr-TR" sz="4800" dirty="0" smtClean="0">
                <a:solidFill>
                  <a:schemeClr val="bg2">
                    <a:lumMod val="10000"/>
                  </a:schemeClr>
                </a:solidFill>
                <a:latin typeface="Comic Sans MS" pitchFamily="66" charset="0"/>
              </a:rPr>
              <a:t/>
            </a:r>
            <a:br>
              <a:rPr lang="tr-TR" sz="4800" dirty="0" smtClean="0">
                <a:solidFill>
                  <a:schemeClr val="bg2">
                    <a:lumMod val="10000"/>
                  </a:schemeClr>
                </a:solidFill>
                <a:latin typeface="Comic Sans MS" pitchFamily="66" charset="0"/>
              </a:rPr>
            </a:br>
            <a:endParaRPr lang="tr-TR" sz="4800" dirty="0" smtClean="0">
              <a:solidFill>
                <a:schemeClr val="bg2">
                  <a:lumMod val="10000"/>
                </a:schemeClr>
              </a:solidFill>
              <a:latin typeface="Comic Sans MS" pitchFamily="66" charset="0"/>
            </a:endParaRPr>
          </a:p>
          <a:p>
            <a:pPr algn="ctr">
              <a:buNone/>
            </a:pPr>
            <a:endParaRPr lang="tr-TR" sz="4800" b="1" dirty="0" smtClean="0">
              <a:solidFill>
                <a:schemeClr val="bg2">
                  <a:lumMod val="10000"/>
                </a:schemeClr>
              </a:solidFill>
              <a:latin typeface="Comic Sans MS" pitchFamily="66" charset="0"/>
            </a:endParaRPr>
          </a:p>
          <a:p>
            <a:pPr algn="ctr">
              <a:buNone/>
            </a:pPr>
            <a:endParaRPr lang="tr-TR" sz="4800" b="1" dirty="0" smtClean="0">
              <a:solidFill>
                <a:schemeClr val="bg2">
                  <a:lumMod val="10000"/>
                </a:schemeClr>
              </a:solidFill>
              <a:latin typeface="Comic Sans MS" pitchFamily="66" charset="0"/>
            </a:endParaRPr>
          </a:p>
          <a:p>
            <a:pPr algn="ctr">
              <a:buNone/>
            </a:pPr>
            <a:r>
              <a:rPr lang="tr-TR" sz="4800" b="1" dirty="0" smtClean="0">
                <a:solidFill>
                  <a:schemeClr val="bg2">
                    <a:lumMod val="10000"/>
                  </a:schemeClr>
                </a:solidFill>
                <a:latin typeface="Comic Sans MS" pitchFamily="66" charset="0"/>
              </a:rPr>
              <a:t>Hayatımızın gizli </a:t>
            </a:r>
            <a:r>
              <a:rPr lang="tr-TR" sz="4800" b="1" dirty="0" err="1" smtClean="0">
                <a:solidFill>
                  <a:srgbClr val="C00000"/>
                </a:solidFill>
                <a:latin typeface="Comic Sans MS" pitchFamily="66" charset="0"/>
              </a:rPr>
              <a:t>NEDEN</a:t>
            </a:r>
            <a:r>
              <a:rPr lang="tr-TR" sz="4800" b="1" dirty="0" err="1" smtClean="0">
                <a:solidFill>
                  <a:schemeClr val="bg2">
                    <a:lumMod val="10000"/>
                  </a:schemeClr>
                </a:solidFill>
                <a:latin typeface="Comic Sans MS" pitchFamily="66" charset="0"/>
              </a:rPr>
              <a:t>’leri</a:t>
            </a:r>
            <a:endParaRPr lang="tr-TR" sz="4800" b="1" dirty="0">
              <a:solidFill>
                <a:schemeClr val="bg2">
                  <a:lumMod val="10000"/>
                </a:schemeClr>
              </a:solidFill>
              <a:latin typeface="Comic Sans MS" pitchFamily="66" charset="0"/>
            </a:endParaRPr>
          </a:p>
        </p:txBody>
      </p:sp>
      <p:sp>
        <p:nvSpPr>
          <p:cNvPr id="8" name="7 Bulut Belirtme Çizgisi"/>
          <p:cNvSpPr/>
          <p:nvPr/>
        </p:nvSpPr>
        <p:spPr>
          <a:xfrm>
            <a:off x="3357554" y="1643050"/>
            <a:ext cx="4608512" cy="1872208"/>
          </a:xfrm>
          <a:prstGeom prst="cloud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buNone/>
            </a:pPr>
            <a:r>
              <a:rPr lang="tr-TR" sz="2400" dirty="0" smtClean="0">
                <a:solidFill>
                  <a:srgbClr val="FF0000"/>
                </a:solidFill>
                <a:latin typeface="Comic Sans MS" pitchFamily="66" charset="0"/>
              </a:rPr>
              <a:t>Sunumun Konusu</a:t>
            </a:r>
            <a:r>
              <a:rPr lang="tr-TR" sz="2400" dirty="0" smtClean="0">
                <a:solidFill>
                  <a:schemeClr val="bg1"/>
                </a:solidFill>
                <a:latin typeface="Comic Sans MS" pitchFamily="66" charset="0"/>
              </a:rPr>
              <a:t/>
            </a:r>
            <a:br>
              <a:rPr lang="tr-TR" sz="2400" dirty="0" smtClean="0">
                <a:solidFill>
                  <a:schemeClr val="bg1"/>
                </a:solidFill>
                <a:latin typeface="Comic Sans MS" pitchFamily="66" charset="0"/>
              </a:rPr>
            </a:br>
            <a:endParaRPr lang="tr-TR" sz="2400" b="1" dirty="0">
              <a:solidFill>
                <a:schemeClr val="bg1"/>
              </a:solidFill>
              <a:latin typeface="Comic Sans MS" pitchFamily="66" charset="0"/>
            </a:endParaRPr>
          </a:p>
        </p:txBody>
      </p:sp>
    </p:spTree>
  </p:cSld>
  <p:clrMapOvr>
    <a:masterClrMapping/>
  </p:clrMapOvr>
  <p:transition>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geln.jpg"/>
          <p:cNvPicPr>
            <a:picLocks noChangeAspect="1"/>
          </p:cNvPicPr>
          <p:nvPr/>
        </p:nvPicPr>
        <p:blipFill>
          <a:blip r:embed="rId2" cstate="print"/>
          <a:stretch>
            <a:fillRect/>
          </a:stretch>
        </p:blipFill>
        <p:spPr>
          <a:xfrm>
            <a:off x="1357290" y="1142984"/>
            <a:ext cx="6572296" cy="464347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200" b="1" dirty="0" smtClean="0"/>
              <a:t>Tavşanların Gözlerine Işık Tutulduğunda </a:t>
            </a:r>
            <a:r>
              <a:rPr lang="tr-TR" sz="3200" b="1" dirty="0" smtClean="0">
                <a:solidFill>
                  <a:schemeClr val="tx1"/>
                </a:solidFill>
              </a:rPr>
              <a:t>Neden</a:t>
            </a:r>
            <a:r>
              <a:rPr lang="tr-TR" sz="3200" b="1" dirty="0" smtClean="0"/>
              <a:t> Hareketsiz Kalır ?</a:t>
            </a:r>
            <a:endParaRPr lang="tr-TR" sz="3200" dirty="0"/>
          </a:p>
        </p:txBody>
      </p:sp>
      <p:sp>
        <p:nvSpPr>
          <p:cNvPr id="3" name="2 İçerik Yer Tutucusu"/>
          <p:cNvSpPr>
            <a:spLocks noGrp="1"/>
          </p:cNvSpPr>
          <p:nvPr>
            <p:ph idx="1"/>
          </p:nvPr>
        </p:nvSpPr>
        <p:spPr>
          <a:solidFill>
            <a:schemeClr val="bg1"/>
          </a:solidFill>
        </p:spPr>
        <p:style>
          <a:lnRef idx="2">
            <a:schemeClr val="dk1"/>
          </a:lnRef>
          <a:fillRef idx="1">
            <a:schemeClr val="lt1"/>
          </a:fillRef>
          <a:effectRef idx="0">
            <a:schemeClr val="dk1"/>
          </a:effectRef>
          <a:fontRef idx="minor">
            <a:schemeClr val="dk1"/>
          </a:fontRef>
        </p:style>
        <p:txBody>
          <a:bodyPr>
            <a:normAutofit/>
          </a:bodyPr>
          <a:lstStyle/>
          <a:p>
            <a:pPr>
              <a:buNone/>
            </a:pPr>
            <a:r>
              <a:rPr lang="tr-TR" sz="2200" b="1" dirty="0" smtClean="0">
                <a:latin typeface="Comic Sans MS" pitchFamily="66" charset="0"/>
              </a:rPr>
              <a:t>Etkinliklerini </a:t>
            </a:r>
            <a:r>
              <a:rPr lang="tr-TR" sz="2200" b="1" dirty="0" smtClean="0">
                <a:latin typeface="Comic Sans MS" pitchFamily="66" charset="0"/>
              </a:rPr>
              <a:t>gece yapan memeli hayvanların </a:t>
            </a:r>
            <a:r>
              <a:rPr lang="tr-TR" sz="2200" b="1" dirty="0" smtClean="0">
                <a:latin typeface="Comic Sans MS" pitchFamily="66" charset="0"/>
              </a:rPr>
              <a:t>gözlerindeki</a:t>
            </a:r>
          </a:p>
          <a:p>
            <a:pPr>
              <a:buNone/>
            </a:pPr>
            <a:r>
              <a:rPr lang="tr-TR" sz="2200" b="1" dirty="0" smtClean="0">
                <a:latin typeface="Comic Sans MS" pitchFamily="66" charset="0"/>
              </a:rPr>
              <a:t>retinada </a:t>
            </a:r>
            <a:r>
              <a:rPr lang="tr-TR" sz="2200" b="1" dirty="0" smtClean="0">
                <a:latin typeface="Comic Sans MS" pitchFamily="66" charset="0"/>
              </a:rPr>
              <a:t>çubuk biçimindeki görme hücreleri fazla </a:t>
            </a:r>
            <a:r>
              <a:rPr lang="tr-TR" sz="2200" b="1" dirty="0" smtClean="0">
                <a:latin typeface="Comic Sans MS" pitchFamily="66" charset="0"/>
              </a:rPr>
              <a:t>olur.</a:t>
            </a:r>
          </a:p>
          <a:p>
            <a:pPr>
              <a:buNone/>
            </a:pPr>
            <a:r>
              <a:rPr lang="tr-TR" sz="2200" b="1" dirty="0" smtClean="0">
                <a:latin typeface="Comic Sans MS" pitchFamily="66" charset="0"/>
              </a:rPr>
              <a:t>Etkinliklerini </a:t>
            </a:r>
            <a:r>
              <a:rPr lang="tr-TR" sz="2200" b="1" dirty="0" smtClean="0">
                <a:latin typeface="Comic Sans MS" pitchFamily="66" charset="0"/>
              </a:rPr>
              <a:t>gündüz yapan memeli hayvanlardaysa </a:t>
            </a:r>
            <a:r>
              <a:rPr lang="tr-TR" sz="2200" b="1" dirty="0" smtClean="0">
                <a:latin typeface="Comic Sans MS" pitchFamily="66" charset="0"/>
              </a:rPr>
              <a:t>koni</a:t>
            </a:r>
          </a:p>
          <a:p>
            <a:pPr>
              <a:buNone/>
            </a:pPr>
            <a:r>
              <a:rPr lang="tr-TR" sz="2200" b="1" dirty="0" smtClean="0">
                <a:latin typeface="Comic Sans MS" pitchFamily="66" charset="0"/>
              </a:rPr>
              <a:t>biçimindeki </a:t>
            </a:r>
            <a:r>
              <a:rPr lang="tr-TR" sz="2200" b="1" dirty="0" smtClean="0">
                <a:latin typeface="Comic Sans MS" pitchFamily="66" charset="0"/>
              </a:rPr>
              <a:t>görme hücreleri fazla olur. Tavşanlar </a:t>
            </a:r>
            <a:r>
              <a:rPr lang="tr-TR" sz="2200" b="1" dirty="0" smtClean="0">
                <a:latin typeface="Comic Sans MS" pitchFamily="66" charset="0"/>
              </a:rPr>
              <a:t>da</a:t>
            </a:r>
          </a:p>
          <a:p>
            <a:pPr>
              <a:buNone/>
            </a:pPr>
            <a:r>
              <a:rPr lang="tr-TR" sz="2200" b="1" dirty="0" smtClean="0">
                <a:latin typeface="Comic Sans MS" pitchFamily="66" charset="0"/>
              </a:rPr>
              <a:t>etkinliklerini </a:t>
            </a:r>
            <a:r>
              <a:rPr lang="tr-TR" sz="2200" b="1" dirty="0" smtClean="0">
                <a:latin typeface="Comic Sans MS" pitchFamily="66" charset="0"/>
              </a:rPr>
              <a:t>gece yapanlar. Dolayısıyla gözleri karanlığa </a:t>
            </a:r>
            <a:r>
              <a:rPr lang="tr-TR" sz="2200" b="1" dirty="0" smtClean="0">
                <a:latin typeface="Comic Sans MS" pitchFamily="66" charset="0"/>
              </a:rPr>
              <a:t>ya</a:t>
            </a:r>
          </a:p>
          <a:p>
            <a:pPr>
              <a:buNone/>
            </a:pPr>
            <a:r>
              <a:rPr lang="tr-TR" sz="2200" b="1" dirty="0" smtClean="0">
                <a:latin typeface="Comic Sans MS" pitchFamily="66" charset="0"/>
              </a:rPr>
              <a:t>da </a:t>
            </a:r>
            <a:r>
              <a:rPr lang="tr-TR" sz="2200" b="1" dirty="0" smtClean="0">
                <a:latin typeface="Comic Sans MS" pitchFamily="66" charset="0"/>
              </a:rPr>
              <a:t>az ışıkta görmeye uyum yapmıştır. Birden güçlü bir </a:t>
            </a:r>
            <a:r>
              <a:rPr lang="tr-TR" sz="2200" b="1" dirty="0" smtClean="0">
                <a:latin typeface="Comic Sans MS" pitchFamily="66" charset="0"/>
              </a:rPr>
              <a:t>ışık</a:t>
            </a:r>
          </a:p>
          <a:p>
            <a:pPr>
              <a:buNone/>
            </a:pPr>
            <a:r>
              <a:rPr lang="tr-TR" sz="2200" b="1" dirty="0" smtClean="0">
                <a:latin typeface="Comic Sans MS" pitchFamily="66" charset="0"/>
              </a:rPr>
              <a:t>kaynağı</a:t>
            </a:r>
            <a:r>
              <a:rPr lang="tr-TR" sz="2200" b="1" dirty="0" smtClean="0">
                <a:latin typeface="Comic Sans MS" pitchFamily="66" charset="0"/>
              </a:rPr>
              <a:t>, göze tutulduğunda geçici körlük gibi durum </a:t>
            </a:r>
            <a:r>
              <a:rPr lang="tr-TR" sz="2200" b="1" dirty="0" smtClean="0">
                <a:latin typeface="Comic Sans MS" pitchFamily="66" charset="0"/>
              </a:rPr>
              <a:t>ortaya</a:t>
            </a:r>
          </a:p>
          <a:p>
            <a:pPr>
              <a:buNone/>
            </a:pPr>
            <a:r>
              <a:rPr lang="tr-TR" sz="2200" b="1" dirty="0" smtClean="0">
                <a:latin typeface="Comic Sans MS" pitchFamily="66" charset="0"/>
              </a:rPr>
              <a:t>çıkar </a:t>
            </a:r>
            <a:r>
              <a:rPr lang="tr-TR" sz="2200" b="1" dirty="0" smtClean="0">
                <a:latin typeface="Comic Sans MS" pitchFamily="66" charset="0"/>
              </a:rPr>
              <a:t>ve hayvan kendini tehlikeye atmamak için (</a:t>
            </a:r>
            <a:r>
              <a:rPr lang="tr-TR" sz="2200" b="1" dirty="0" smtClean="0">
                <a:latin typeface="Comic Sans MS" pitchFamily="66" charset="0"/>
              </a:rPr>
              <a:t>koşarken</a:t>
            </a:r>
          </a:p>
          <a:p>
            <a:pPr>
              <a:buNone/>
            </a:pPr>
            <a:r>
              <a:rPr lang="tr-TR" sz="2200" b="1" dirty="0" smtClean="0">
                <a:latin typeface="Comic Sans MS" pitchFamily="66" charset="0"/>
              </a:rPr>
              <a:t>bir </a:t>
            </a:r>
            <a:r>
              <a:rPr lang="tr-TR" sz="2200" b="1" dirty="0" smtClean="0">
                <a:latin typeface="Comic Sans MS" pitchFamily="66" charset="0"/>
              </a:rPr>
              <a:t>yere çarpmak ya da düşmek) hareket etmez. </a:t>
            </a:r>
            <a:r>
              <a:rPr lang="tr-TR" sz="2200" b="1" dirty="0" smtClean="0">
                <a:latin typeface="Comic Sans MS" pitchFamily="66" charset="0"/>
              </a:rPr>
              <a:t>Ancak</a:t>
            </a:r>
          </a:p>
          <a:p>
            <a:pPr>
              <a:buNone/>
            </a:pPr>
            <a:r>
              <a:rPr lang="tr-TR" sz="2200" b="1" dirty="0" smtClean="0">
                <a:latin typeface="Comic Sans MS" pitchFamily="66" charset="0"/>
              </a:rPr>
              <a:t>çok </a:t>
            </a:r>
            <a:r>
              <a:rPr lang="tr-TR" sz="2200" b="1" dirty="0" smtClean="0">
                <a:latin typeface="Comic Sans MS" pitchFamily="66" charset="0"/>
              </a:rPr>
              <a:t>yaklaşılırsa o zaman hızlı biçimde kaçabilir</a:t>
            </a:r>
            <a:endParaRPr lang="tr-TR" sz="2200" b="1" dirty="0">
              <a:latin typeface="Comic Sans MS" pitchFamily="66"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tavşan.jpg"/>
          <p:cNvPicPr>
            <a:picLocks noChangeAspect="1"/>
          </p:cNvPicPr>
          <p:nvPr/>
        </p:nvPicPr>
        <p:blipFill>
          <a:blip r:embed="rId2" cstate="print"/>
          <a:stretch>
            <a:fillRect/>
          </a:stretch>
        </p:blipFill>
        <p:spPr>
          <a:xfrm>
            <a:off x="251520" y="163024"/>
            <a:ext cx="3606100" cy="2337306"/>
          </a:xfrm>
          <a:prstGeom prst="ellipse">
            <a:avLst/>
          </a:prstGeom>
          <a:ln w="63500" cap="rnd">
            <a:solidFill>
              <a:schemeClr val="accent3">
                <a:lumMod val="5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2 Resim" descr="taşnck.jpg"/>
          <p:cNvPicPr>
            <a:picLocks noChangeAspect="1"/>
          </p:cNvPicPr>
          <p:nvPr/>
        </p:nvPicPr>
        <p:blipFill>
          <a:blip r:embed="rId3" cstate="print"/>
          <a:stretch>
            <a:fillRect/>
          </a:stretch>
        </p:blipFill>
        <p:spPr>
          <a:xfrm>
            <a:off x="5500694" y="177542"/>
            <a:ext cx="3391786" cy="2394201"/>
          </a:xfrm>
          <a:prstGeom prst="ellipse">
            <a:avLst/>
          </a:prstGeom>
          <a:ln w="63500" cap="rnd">
            <a:solidFill>
              <a:schemeClr val="accent3">
                <a:lumMod val="5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 name="3 Resim" descr="tavsan4.jpg"/>
          <p:cNvPicPr>
            <a:picLocks noChangeAspect="1"/>
          </p:cNvPicPr>
          <p:nvPr/>
        </p:nvPicPr>
        <p:blipFill>
          <a:blip r:embed="rId4" cstate="print"/>
          <a:stretch>
            <a:fillRect/>
          </a:stretch>
        </p:blipFill>
        <p:spPr>
          <a:xfrm>
            <a:off x="2357422" y="2928934"/>
            <a:ext cx="4857750" cy="363855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smtClean="0">
                <a:latin typeface="Comic Sans MS" pitchFamily="66" charset="0"/>
              </a:rPr>
              <a:t>Aşkın Ömrünün </a:t>
            </a:r>
            <a:r>
              <a:rPr lang="tr-TR" sz="3600" b="1" dirty="0" smtClean="0">
                <a:solidFill>
                  <a:schemeClr val="tx1"/>
                </a:solidFill>
                <a:latin typeface="Comic Sans MS" pitchFamily="66" charset="0"/>
              </a:rPr>
              <a:t>Neden</a:t>
            </a:r>
            <a:r>
              <a:rPr lang="tr-TR" sz="3600" b="1" dirty="0" smtClean="0">
                <a:latin typeface="Comic Sans MS" pitchFamily="66" charset="0"/>
              </a:rPr>
              <a:t> 3 Yıl Olduğu Söylenir?</a:t>
            </a:r>
            <a:endParaRPr lang="tr-TR" sz="3600" b="1" dirty="0">
              <a:latin typeface="Comic Sans MS" pitchFamily="66" charset="0"/>
            </a:endParaRPr>
          </a:p>
        </p:txBody>
      </p:sp>
      <p:sp>
        <p:nvSpPr>
          <p:cNvPr id="3" name="2 İçerik Yer Tutucusu"/>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fontScale="85000" lnSpcReduction="20000"/>
          </a:bodyPr>
          <a:lstStyle/>
          <a:p>
            <a:pPr>
              <a:buNone/>
            </a:pPr>
            <a:r>
              <a:rPr lang="tr-TR" sz="2400" b="1" dirty="0" smtClean="0">
                <a:latin typeface="Comic Sans MS" pitchFamily="66" charset="0"/>
              </a:rPr>
              <a:t>Binlerce yıldır aşkın simgesi olarak kalp gösteriliyor. Ancak</a:t>
            </a:r>
          </a:p>
          <a:p>
            <a:pPr>
              <a:buNone/>
            </a:pPr>
            <a:r>
              <a:rPr lang="tr-TR" sz="2400" b="1" dirty="0" smtClean="0">
                <a:latin typeface="Comic Sans MS" pitchFamily="66" charset="0"/>
              </a:rPr>
              <a:t>yapılan araştırmalara göre aşk kalpte değil, beyinde</a:t>
            </a:r>
          </a:p>
          <a:p>
            <a:pPr>
              <a:buNone/>
            </a:pPr>
            <a:r>
              <a:rPr lang="tr-TR" sz="2400" b="1" dirty="0" smtClean="0">
                <a:latin typeface="Comic Sans MS" pitchFamily="66" charset="0"/>
              </a:rPr>
              <a:t>yaşanıyor. </a:t>
            </a:r>
            <a:r>
              <a:rPr lang="tr-TR" sz="2400" b="1" dirty="0" err="1" smtClean="0">
                <a:latin typeface="Comic Sans MS" pitchFamily="66" charset="0"/>
              </a:rPr>
              <a:t>Universal</a:t>
            </a:r>
            <a:r>
              <a:rPr lang="tr-TR" sz="2400" b="1" dirty="0" smtClean="0">
                <a:latin typeface="Comic Sans MS" pitchFamily="66" charset="0"/>
              </a:rPr>
              <a:t> Ege Sağlık Hastanesi’nin Nöroloji</a:t>
            </a:r>
          </a:p>
          <a:p>
            <a:pPr>
              <a:buNone/>
            </a:pPr>
            <a:r>
              <a:rPr lang="tr-TR" sz="2400" b="1" dirty="0" smtClean="0">
                <a:latin typeface="Comic Sans MS" pitchFamily="66" charset="0"/>
              </a:rPr>
              <a:t>Uzmanı Doç. Dr. Sultan Tarlacı, insanın aşıkken </a:t>
            </a:r>
            <a:r>
              <a:rPr lang="tr-TR" sz="2400" b="1" dirty="0" err="1" smtClean="0">
                <a:latin typeface="Comic Sans MS" pitchFamily="66" charset="0"/>
              </a:rPr>
              <a:t>hissetiği</a:t>
            </a:r>
            <a:endParaRPr lang="tr-TR" sz="2400" b="1" dirty="0" smtClean="0">
              <a:latin typeface="Comic Sans MS" pitchFamily="66" charset="0"/>
            </a:endParaRPr>
          </a:p>
          <a:p>
            <a:pPr>
              <a:buNone/>
            </a:pPr>
            <a:r>
              <a:rPr lang="tr-TR" sz="2400" b="1" dirty="0" smtClean="0">
                <a:latin typeface="Comic Sans MS" pitchFamily="66" charset="0"/>
              </a:rPr>
              <a:t>duygunun karşılığının beyinde olduğunu dile getirdi. Aşk</a:t>
            </a:r>
          </a:p>
          <a:p>
            <a:pPr>
              <a:buNone/>
            </a:pPr>
            <a:r>
              <a:rPr lang="tr-TR" sz="2400" b="1" dirty="0" smtClean="0">
                <a:latin typeface="Comic Sans MS" pitchFamily="66" charset="0"/>
              </a:rPr>
              <a:t>başladığında meydana gelen iştah azalması, yemeden içmeden</a:t>
            </a:r>
          </a:p>
          <a:p>
            <a:pPr>
              <a:buNone/>
            </a:pPr>
            <a:r>
              <a:rPr lang="tr-TR" sz="2400" b="1" dirty="0" smtClean="0">
                <a:latin typeface="Comic Sans MS" pitchFamily="66" charset="0"/>
              </a:rPr>
              <a:t>kesilme, nabız artışı, çarpıntı, terleme, titreme, bağırsak</a:t>
            </a:r>
          </a:p>
          <a:p>
            <a:pPr>
              <a:buNone/>
            </a:pPr>
            <a:r>
              <a:rPr lang="tr-TR" sz="2400" b="1" dirty="0" smtClean="0">
                <a:latin typeface="Comic Sans MS" pitchFamily="66" charset="0"/>
              </a:rPr>
              <a:t>hareketleri, mide asidi ve yutma sıklığı gibi fizyolojik</a:t>
            </a:r>
          </a:p>
          <a:p>
            <a:pPr>
              <a:buNone/>
            </a:pPr>
            <a:r>
              <a:rPr lang="tr-TR" sz="2400" b="1" dirty="0" smtClean="0">
                <a:latin typeface="Comic Sans MS" pitchFamily="66" charset="0"/>
              </a:rPr>
              <a:t>değişiklikler nedeniyle kalbin binlerce yıldır aşkın simgesi olarak</a:t>
            </a:r>
          </a:p>
          <a:p>
            <a:pPr>
              <a:buNone/>
            </a:pPr>
            <a:r>
              <a:rPr lang="tr-TR" sz="2400" b="1" dirty="0" smtClean="0">
                <a:latin typeface="Comic Sans MS" pitchFamily="66" charset="0"/>
              </a:rPr>
              <a:t>seçildiğini anlatan </a:t>
            </a:r>
            <a:r>
              <a:rPr lang="tr-TR" sz="2400" b="1" dirty="0" err="1" smtClean="0">
                <a:latin typeface="Comic Sans MS" pitchFamily="66" charset="0"/>
              </a:rPr>
              <a:t>Doç.Dr</a:t>
            </a:r>
            <a:r>
              <a:rPr lang="tr-TR" sz="2400" b="1" dirty="0" smtClean="0">
                <a:latin typeface="Comic Sans MS" pitchFamily="66" charset="0"/>
              </a:rPr>
              <a:t>. Tarlacı, "Aşkın simgesinin değişmesi</a:t>
            </a:r>
          </a:p>
          <a:p>
            <a:pPr>
              <a:buNone/>
            </a:pPr>
            <a:r>
              <a:rPr lang="tr-TR" sz="2400" b="1" dirty="0" smtClean="0">
                <a:latin typeface="Comic Sans MS" pitchFamily="66" charset="0"/>
              </a:rPr>
              <a:t>çok zor. Binlerce yıldır gelen bir simgeleştirme var, ama</a:t>
            </a:r>
          </a:p>
          <a:p>
            <a:pPr>
              <a:buNone/>
            </a:pPr>
            <a:r>
              <a:rPr lang="tr-TR" sz="2400" b="1" dirty="0" smtClean="0">
                <a:latin typeface="Comic Sans MS" pitchFamily="66" charset="0"/>
              </a:rPr>
              <a:t>insanlarda esas olarak aşk duygusu beyinde yaşanıyor. Ancak</a:t>
            </a:r>
          </a:p>
          <a:p>
            <a:pPr>
              <a:buNone/>
            </a:pPr>
            <a:r>
              <a:rPr lang="tr-TR" sz="2400" b="1" dirty="0" smtClean="0">
                <a:latin typeface="Comic Sans MS" pitchFamily="66" charset="0"/>
              </a:rPr>
              <a:t>vücutta yansıması kalpte oluyor. Oysa aşk beyinde başlar,</a:t>
            </a:r>
          </a:p>
          <a:p>
            <a:pPr>
              <a:buNone/>
            </a:pPr>
            <a:r>
              <a:rPr lang="tr-TR" sz="2400" b="1" dirty="0" smtClean="0">
                <a:latin typeface="Comic Sans MS" pitchFamily="66" charset="0"/>
              </a:rPr>
              <a:t>beyinde gelişir ve beyinde biter" dedi</a:t>
            </a:r>
            <a:r>
              <a:rPr lang="tr-TR" dirty="0" smtClean="0"/>
              <a:t>.</a:t>
            </a:r>
            <a:endParaRPr lang="tr-T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aşk çiftler.jpg"/>
          <p:cNvPicPr>
            <a:picLocks noChangeAspect="1"/>
          </p:cNvPicPr>
          <p:nvPr/>
        </p:nvPicPr>
        <p:blipFill>
          <a:blip r:embed="rId2" cstate="print"/>
          <a:stretch>
            <a:fillRect/>
          </a:stretch>
        </p:blipFill>
        <p:spPr>
          <a:xfrm>
            <a:off x="1071538" y="1643050"/>
            <a:ext cx="6786610" cy="3643338"/>
          </a:xfrm>
          <a:prstGeom prst="rect">
            <a:avLst/>
          </a:prstGeom>
        </p:spPr>
      </p:pic>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548680"/>
            <a:ext cx="8229600" cy="1143000"/>
          </a:xfrm>
        </p:spPr>
        <p:txBody>
          <a:bodyPr>
            <a:normAutofit/>
          </a:bodyPr>
          <a:lstStyle/>
          <a:p>
            <a:r>
              <a:rPr lang="tr-TR" sz="3200" b="1" dirty="0" smtClean="0"/>
              <a:t>Erkek Bebeklere Mavi Renk </a:t>
            </a:r>
            <a:r>
              <a:rPr lang="tr-TR" sz="3200" b="1" dirty="0" smtClean="0">
                <a:solidFill>
                  <a:schemeClr val="tx1"/>
                </a:solidFill>
              </a:rPr>
              <a:t>Neden</a:t>
            </a:r>
            <a:r>
              <a:rPr lang="tr-TR" sz="3200" b="1" dirty="0" smtClean="0"/>
              <a:t> Giydirilir ?</a:t>
            </a:r>
            <a:endParaRPr lang="tr-TR" sz="3200" dirty="0">
              <a:latin typeface="Comic Sans MS" pitchFamily="66" charset="0"/>
            </a:endParaRPr>
          </a:p>
        </p:txBody>
      </p:sp>
      <p:sp>
        <p:nvSpPr>
          <p:cNvPr id="3" name="2 İçerik Yer Tutucusu"/>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fontScale="70000" lnSpcReduction="20000"/>
          </a:bodyPr>
          <a:lstStyle/>
          <a:p>
            <a:pPr>
              <a:buNone/>
            </a:pPr>
            <a:r>
              <a:rPr lang="tr-TR" b="1" dirty="0" smtClean="0">
                <a:latin typeface="Comic Sans MS" pitchFamily="66" charset="0"/>
              </a:rPr>
              <a:t>Bu gelenek aslında yüzyıllar önce ortaya çıkan </a:t>
            </a:r>
            <a:r>
              <a:rPr lang="tr-TR" b="1" dirty="0" err="1" smtClean="0">
                <a:latin typeface="Comic Sans MS" pitchFamily="66" charset="0"/>
              </a:rPr>
              <a:t>bri</a:t>
            </a:r>
            <a:r>
              <a:rPr lang="tr-TR" b="1" dirty="0" smtClean="0">
                <a:latin typeface="Comic Sans MS" pitchFamily="66" charset="0"/>
              </a:rPr>
              <a:t> inanış biçimin bir sonucudur. Bu inanış biçimi insanların yaşam şekillerini etkilerken aynı zamanda yeni doğan çocuklarının da bu inanış biçimine göre yaşamasına neden olmuştur. Bu yaşamsal biçim önceden gelen inanışın bir sonucu bir gelenek olarak günümüze kadar gelmiştir.</a:t>
            </a:r>
          </a:p>
          <a:p>
            <a:pPr>
              <a:buNone/>
            </a:pPr>
            <a:r>
              <a:rPr lang="tr-TR" b="1" dirty="0" smtClean="0">
                <a:latin typeface="Comic Sans MS" pitchFamily="66" charset="0"/>
              </a:rPr>
              <a:t>Yüzyıllar önce insanlar özellikle inanış biçiminden başlarına gelebilecek tehlikeleri önlemek için bir çok yola başvurmuşlardır. O dönemde özellikle şeytanların varlığına ev insanlara zarar verebileceğine inanan insanlar buna karşı önlemler almaya başlamıştır. Şeytanların özelikle küçük yaştaki çocuklara ve bebeklere girerek onların ruhlarını ele geçireceğine inanan insanların bir çok farklı yönteme başvurmuşlardır. Bu yöntemlerden en önemlisi ise çocukların ve bebeklerin giysilerinde tercih edilen renkler olmuştur.</a:t>
            </a:r>
            <a:br>
              <a:rPr lang="tr-TR" b="1" dirty="0" smtClean="0">
                <a:latin typeface="Comic Sans MS" pitchFamily="66" charset="0"/>
              </a:rPr>
            </a:br>
            <a:r>
              <a:rPr lang="tr-TR" b="1" dirty="0" smtClean="0">
                <a:latin typeface="Comic Sans MS" pitchFamily="66" charset="0"/>
              </a:rPr>
              <a:t>Şeytani güçlerin gök mavisiyle kovulduğu </a:t>
            </a:r>
            <a:r>
              <a:rPr lang="tr-TR" b="1" dirty="0" err="1" smtClean="0">
                <a:latin typeface="Comic Sans MS" pitchFamily="66" charset="0"/>
              </a:rPr>
              <a:t>inancınında</a:t>
            </a:r>
            <a:r>
              <a:rPr lang="tr-TR" b="1" dirty="0" smtClean="0">
                <a:latin typeface="Comic Sans MS" pitchFamily="66" charset="0"/>
              </a:rPr>
              <a:t> hakim olması ile yeni doğan bebeklerin bu renkle giydirilmesi bir inanış haline döndü. Neslin devamının erkekler tarafından sağlandığı gerekçesiyle ortaya çıkan bu inanış sadece erkek çocukların ve bebeklerin mavi üstlerle giydirilmesini öngörüyordu.</a:t>
            </a: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bebişimmm.jpg"/>
          <p:cNvPicPr>
            <a:picLocks noChangeAspect="1"/>
          </p:cNvPicPr>
          <p:nvPr/>
        </p:nvPicPr>
        <p:blipFill>
          <a:blip r:embed="rId2" cstate="print"/>
          <a:stretch>
            <a:fillRect/>
          </a:stretch>
        </p:blipFill>
        <p:spPr>
          <a:xfrm>
            <a:off x="4572000" y="785794"/>
            <a:ext cx="4000528" cy="5572164"/>
          </a:xfrm>
          <a:prstGeom prst="ellipse">
            <a:avLst/>
          </a:prstGeom>
          <a:ln>
            <a:solidFill>
              <a:schemeClr val="bg2"/>
            </a:solidFill>
          </a:ln>
          <a:effectLst>
            <a:softEdge rad="112500"/>
          </a:effectLst>
        </p:spPr>
      </p:pic>
      <p:pic>
        <p:nvPicPr>
          <p:cNvPr id="3" name="2 Resim" descr="bbş.jpg"/>
          <p:cNvPicPr>
            <a:picLocks noChangeAspect="1"/>
          </p:cNvPicPr>
          <p:nvPr/>
        </p:nvPicPr>
        <p:blipFill>
          <a:blip r:embed="rId3" cstate="print"/>
          <a:stretch>
            <a:fillRect/>
          </a:stretch>
        </p:blipFill>
        <p:spPr>
          <a:xfrm>
            <a:off x="285720" y="357166"/>
            <a:ext cx="3327066" cy="2214578"/>
          </a:xfrm>
          <a:prstGeom prst="round2DiagRect">
            <a:avLst>
              <a:gd name="adj1" fmla="val 16667"/>
              <a:gd name="adj2" fmla="val 0"/>
            </a:avLst>
          </a:prstGeom>
          <a:ln w="88900" cap="sq">
            <a:solidFill>
              <a:schemeClr val="bg2">
                <a:lumMod val="50000"/>
              </a:schemeClr>
            </a:solidFill>
            <a:miter lim="800000"/>
          </a:ln>
          <a:effectLst>
            <a:outerShdw blurRad="254000" algn="tl" rotWithShape="0">
              <a:srgbClr val="000000">
                <a:alpha val="43000"/>
              </a:srgbClr>
            </a:outerShdw>
          </a:effectLst>
        </p:spPr>
      </p:pic>
      <p:pic>
        <p:nvPicPr>
          <p:cNvPr id="4" name="3 Resim" descr="mavli bbk.jpg"/>
          <p:cNvPicPr>
            <a:picLocks noChangeAspect="1"/>
          </p:cNvPicPr>
          <p:nvPr/>
        </p:nvPicPr>
        <p:blipFill>
          <a:blip r:embed="rId4" cstate="print"/>
          <a:stretch>
            <a:fillRect/>
          </a:stretch>
        </p:blipFill>
        <p:spPr>
          <a:xfrm>
            <a:off x="214282" y="3000372"/>
            <a:ext cx="3286148" cy="3417117"/>
          </a:xfrm>
          <a:prstGeom prst="snip2DiagRect">
            <a:avLst/>
          </a:prstGeom>
          <a:solidFill>
            <a:srgbClr val="FFFFFF">
              <a:shade val="85000"/>
            </a:srgbClr>
          </a:solidFill>
          <a:ln w="88900" cap="sq">
            <a:solidFill>
              <a:schemeClr val="bg2">
                <a:lumMod val="75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t>
            </a:r>
            <a:br>
              <a:rPr lang="tr-TR" dirty="0" smtClean="0"/>
            </a:br>
            <a:r>
              <a:rPr lang="tr-TR" b="1" dirty="0" smtClean="0"/>
              <a:t>Neden Esneriz ?</a:t>
            </a:r>
            <a:endParaRPr lang="tr-TR" dirty="0"/>
          </a:p>
        </p:txBody>
      </p:sp>
      <p:sp>
        <p:nvSpPr>
          <p:cNvPr id="3" name="2 İçerik Yer Tutucusu"/>
          <p:cNvSpPr>
            <a:spLocks noGrp="1"/>
          </p:cNvSpPr>
          <p:nvPr>
            <p:ph idx="1"/>
          </p:nvPr>
        </p:nvSpPr>
        <p:spPr/>
        <p:style>
          <a:lnRef idx="2">
            <a:schemeClr val="dk1"/>
          </a:lnRef>
          <a:fillRef idx="1">
            <a:schemeClr val="lt1"/>
          </a:fillRef>
          <a:effectRef idx="0">
            <a:schemeClr val="dk1"/>
          </a:effectRef>
          <a:fontRef idx="minor">
            <a:schemeClr val="dk1"/>
          </a:fontRef>
        </p:style>
        <p:txBody>
          <a:bodyPr>
            <a:noAutofit/>
          </a:bodyPr>
          <a:lstStyle/>
          <a:p>
            <a:pPr>
              <a:buNone/>
            </a:pPr>
            <a:r>
              <a:rPr lang="tr-TR" sz="1400" b="1" dirty="0" smtClean="0">
                <a:latin typeface="Comic Sans MS" pitchFamily="66" charset="0"/>
              </a:rPr>
              <a:t>Aslında esnemenin ve fizyolojisinin ardında yatan gerçek hala tam olarak</a:t>
            </a:r>
          </a:p>
          <a:p>
            <a:pPr>
              <a:buNone/>
            </a:pPr>
            <a:r>
              <a:rPr lang="tr-TR" sz="1400" b="1" dirty="0" smtClean="0">
                <a:latin typeface="Comic Sans MS" pitchFamily="66" charset="0"/>
              </a:rPr>
              <a:t>bilinememektedir.</a:t>
            </a:r>
          </a:p>
          <a:p>
            <a:pPr>
              <a:buNone/>
            </a:pPr>
            <a:r>
              <a:rPr lang="tr-TR" sz="1400" b="1" dirty="0" smtClean="0">
                <a:latin typeface="Comic Sans MS" pitchFamily="66" charset="0"/>
              </a:rPr>
              <a:t>Önceleri esneme, insanın yorgun olduğu zamanlarda kandaki oksijen miktarını</a:t>
            </a:r>
          </a:p>
          <a:p>
            <a:pPr>
              <a:buNone/>
            </a:pPr>
            <a:r>
              <a:rPr lang="tr-TR" sz="1400" b="1" dirty="0" smtClean="0">
                <a:latin typeface="Comic Sans MS" pitchFamily="66" charset="0"/>
              </a:rPr>
              <a:t>artırmak için vücudun yaptığı bir solunum sistemi refleksi olarak düşünülüyordu.</a:t>
            </a:r>
          </a:p>
          <a:p>
            <a:pPr>
              <a:buNone/>
            </a:pPr>
            <a:r>
              <a:rPr lang="tr-TR" sz="1400" b="1" dirty="0" smtClean="0">
                <a:latin typeface="Comic Sans MS" pitchFamily="66" charset="0"/>
              </a:rPr>
              <a:t>Yapılan deneylerin sonucunda, esnemenin, solunum olayına kısa bir destek</a:t>
            </a:r>
          </a:p>
          <a:p>
            <a:pPr>
              <a:buNone/>
            </a:pPr>
            <a:r>
              <a:rPr lang="tr-TR" sz="1400" b="1" dirty="0" smtClean="0">
                <a:latin typeface="Comic Sans MS" pitchFamily="66" charset="0"/>
              </a:rPr>
              <a:t>verdiği, ancak onun önemli bir fonksiyonu olmadığı tespit edilmiştir.</a:t>
            </a:r>
          </a:p>
          <a:p>
            <a:pPr>
              <a:buNone/>
            </a:pPr>
            <a:r>
              <a:rPr lang="tr-TR" sz="1400" b="1" dirty="0" smtClean="0">
                <a:latin typeface="Comic Sans MS" pitchFamily="66" charset="0"/>
              </a:rPr>
              <a:t> En çok ve sık esnemenin olduğu zaman, sabah uykudan kalkma</a:t>
            </a:r>
          </a:p>
          <a:p>
            <a:pPr>
              <a:buNone/>
            </a:pPr>
            <a:r>
              <a:rPr lang="tr-TR" sz="1400" b="1" dirty="0" smtClean="0">
                <a:latin typeface="Comic Sans MS" pitchFamily="66" charset="0"/>
              </a:rPr>
              <a:t>vaktidir. Ortalama bir esneme 6 saniye sürer.</a:t>
            </a:r>
          </a:p>
          <a:p>
            <a:pPr>
              <a:buNone/>
            </a:pPr>
            <a:r>
              <a:rPr lang="tr-TR" sz="1400" b="1" dirty="0" smtClean="0">
                <a:latin typeface="Comic Sans MS" pitchFamily="66" charset="0"/>
              </a:rPr>
              <a:t>Yapılan araştırmalarda, hayvanların daha çok dikkat gerektiren bir olayı karşılama sırasında</a:t>
            </a:r>
          </a:p>
          <a:p>
            <a:pPr>
              <a:buNone/>
            </a:pPr>
            <a:r>
              <a:rPr lang="tr-TR" sz="1400" b="1" dirty="0" smtClean="0">
                <a:latin typeface="Comic Sans MS" pitchFamily="66" charset="0"/>
              </a:rPr>
              <a:t>esnedikleri, insanların ise, tersine dış uyarılarda azalma olduğunda esnedikleri saptanmıştır.</a:t>
            </a:r>
          </a:p>
          <a:p>
            <a:pPr>
              <a:buNone/>
            </a:pPr>
            <a:r>
              <a:rPr lang="tr-TR" sz="1400" b="1" dirty="0" smtClean="0">
                <a:latin typeface="Comic Sans MS" pitchFamily="66" charset="0"/>
              </a:rPr>
              <a:t>Derslerde canı sıkılan öğrencilerin değil de, canı sıkıldığı halde uyumamaya çalışanların</a:t>
            </a:r>
          </a:p>
          <a:p>
            <a:pPr>
              <a:buNone/>
            </a:pPr>
            <a:r>
              <a:rPr lang="tr-TR" sz="1400" b="1" dirty="0" smtClean="0">
                <a:latin typeface="Comic Sans MS" pitchFamily="66" charset="0"/>
              </a:rPr>
              <a:t>daha çok esnedikleri gözlemlenmiştir. Bir diğer görüşe göre de, sınava girecek bir öğrencinin</a:t>
            </a:r>
          </a:p>
          <a:p>
            <a:pPr>
              <a:buNone/>
            </a:pPr>
            <a:r>
              <a:rPr lang="tr-TR" sz="1400" b="1" dirty="0" smtClean="0">
                <a:latin typeface="Comic Sans MS" pitchFamily="66" charset="0"/>
              </a:rPr>
              <a:t>veya yarışa girecek bir atletin çok esnemesinin sebebi, organizmanın kendini</a:t>
            </a:r>
          </a:p>
          <a:p>
            <a:pPr>
              <a:buNone/>
            </a:pPr>
            <a:r>
              <a:rPr lang="tr-TR" sz="1400" b="1" dirty="0" smtClean="0">
                <a:latin typeface="Comic Sans MS" pitchFamily="66" charset="0"/>
              </a:rPr>
              <a:t>sakinleştirmesidir.</a:t>
            </a:r>
          </a:p>
          <a:p>
            <a:pPr>
              <a:buNone/>
            </a:pPr>
            <a:r>
              <a:rPr lang="tr-TR" sz="1400" b="1" dirty="0" smtClean="0">
                <a:latin typeface="Comic Sans MS" pitchFamily="66" charset="0"/>
              </a:rPr>
              <a:t>Günümüzde esnemenin hiçbir faydası görülmemektedir ve önümüzdeki bir milyon yıl</a:t>
            </a:r>
          </a:p>
          <a:p>
            <a:pPr>
              <a:buNone/>
            </a:pPr>
            <a:r>
              <a:rPr lang="tr-TR" sz="1400" b="1" dirty="0" smtClean="0">
                <a:latin typeface="Comic Sans MS" pitchFamily="66" charset="0"/>
              </a:rPr>
              <a:t>içinde ortadan kalkacağı sanılmaktadır.</a:t>
            </a:r>
            <a:endParaRPr lang="tr-TR" sz="1400" b="1" dirty="0">
              <a:latin typeface="Comic Sans MS" pitchFamily="66"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esnemek.jpg"/>
          <p:cNvPicPr>
            <a:picLocks noChangeAspect="1"/>
          </p:cNvPicPr>
          <p:nvPr/>
        </p:nvPicPr>
        <p:blipFill>
          <a:blip r:embed="rId2" cstate="print"/>
          <a:stretch>
            <a:fillRect/>
          </a:stretch>
        </p:blipFill>
        <p:spPr>
          <a:xfrm>
            <a:off x="246928" y="260648"/>
            <a:ext cx="2324807" cy="2453972"/>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3" name="2 Resim" descr="esneme5.jpg"/>
          <p:cNvPicPr>
            <a:picLocks noChangeAspect="1"/>
          </p:cNvPicPr>
          <p:nvPr/>
        </p:nvPicPr>
        <p:blipFill>
          <a:blip r:embed="rId3" cstate="print"/>
          <a:stretch>
            <a:fillRect/>
          </a:stretch>
        </p:blipFill>
        <p:spPr>
          <a:xfrm>
            <a:off x="179512" y="4357670"/>
            <a:ext cx="3106636" cy="236374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4 Resim" descr="esnme1.jpg"/>
          <p:cNvPicPr>
            <a:picLocks noChangeAspect="1"/>
          </p:cNvPicPr>
          <p:nvPr/>
        </p:nvPicPr>
        <p:blipFill>
          <a:blip r:embed="rId4" cstate="print"/>
          <a:stretch>
            <a:fillRect/>
          </a:stretch>
        </p:blipFill>
        <p:spPr>
          <a:xfrm>
            <a:off x="6572264" y="341504"/>
            <a:ext cx="2248208" cy="2373116"/>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6" name="5 Resim" descr="esnme3.jpg"/>
          <p:cNvPicPr>
            <a:picLocks noChangeAspect="1"/>
          </p:cNvPicPr>
          <p:nvPr/>
        </p:nvPicPr>
        <p:blipFill>
          <a:blip r:embed="rId5" cstate="print"/>
          <a:stretch>
            <a:fillRect/>
          </a:stretch>
        </p:blipFill>
        <p:spPr>
          <a:xfrm>
            <a:off x="6215074" y="4357694"/>
            <a:ext cx="2539244" cy="21676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6 Resim" descr="İçerik.jpg"/>
          <p:cNvPicPr>
            <a:picLocks noChangeAspect="1"/>
          </p:cNvPicPr>
          <p:nvPr/>
        </p:nvPicPr>
        <p:blipFill>
          <a:blip r:embed="rId6" cstate="print"/>
          <a:stretch>
            <a:fillRect/>
          </a:stretch>
        </p:blipFill>
        <p:spPr>
          <a:xfrm>
            <a:off x="3214687" y="1714489"/>
            <a:ext cx="2714625" cy="255747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t>Saat Neden Sol Kola Takılır ?</a:t>
            </a:r>
            <a:endParaRPr lang="tr-TR" dirty="0"/>
          </a:p>
        </p:txBody>
      </p:sp>
      <p:sp>
        <p:nvSpPr>
          <p:cNvPr id="3" name="2 İçerik Yer Tutucusu"/>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fontScale="85000" lnSpcReduction="20000"/>
          </a:bodyPr>
          <a:lstStyle/>
          <a:p>
            <a:pPr>
              <a:buNone/>
            </a:pPr>
            <a:r>
              <a:rPr lang="tr-TR" b="1" dirty="0" smtClean="0">
                <a:latin typeface="Comic Sans MS" pitchFamily="66" charset="0"/>
              </a:rPr>
              <a:t>Yapılan araştırma da insanlar tarafından kullanılmaya</a:t>
            </a:r>
          </a:p>
          <a:p>
            <a:pPr>
              <a:buNone/>
            </a:pPr>
            <a:r>
              <a:rPr lang="tr-TR" b="1" dirty="0" smtClean="0">
                <a:latin typeface="Comic Sans MS" pitchFamily="66" charset="0"/>
              </a:rPr>
              <a:t>başlanan ilk saatlerin kolsuz ve zincirli olduğu</a:t>
            </a:r>
          </a:p>
          <a:p>
            <a:pPr>
              <a:buNone/>
            </a:pPr>
            <a:r>
              <a:rPr lang="tr-TR" b="1" dirty="0" smtClean="0">
                <a:latin typeface="Comic Sans MS" pitchFamily="66" charset="0"/>
              </a:rPr>
              <a:t>görünmektedir. Bu saatlerde saat ayarlama vidaları tam 3</a:t>
            </a:r>
          </a:p>
          <a:p>
            <a:pPr>
              <a:buNone/>
            </a:pPr>
            <a:r>
              <a:rPr lang="tr-TR" b="1" dirty="0" smtClean="0">
                <a:latin typeface="Comic Sans MS" pitchFamily="66" charset="0"/>
              </a:rPr>
              <a:t>hizasında bulunmaktadır. O dönemde yapılan </a:t>
            </a:r>
            <a:r>
              <a:rPr lang="tr-TR" b="1" dirty="0" smtClean="0">
                <a:latin typeface="Comic Sans MS" pitchFamily="66" charset="0"/>
              </a:rPr>
              <a:t>saatle</a:t>
            </a:r>
          </a:p>
          <a:p>
            <a:pPr>
              <a:buNone/>
            </a:pPr>
            <a:r>
              <a:rPr lang="tr-TR" b="1" dirty="0" smtClean="0">
                <a:latin typeface="Comic Sans MS" pitchFamily="66" charset="0"/>
              </a:rPr>
              <a:t>sürekli sorunlar </a:t>
            </a:r>
            <a:r>
              <a:rPr lang="tr-TR" b="1" dirty="0" smtClean="0">
                <a:latin typeface="Comic Sans MS" pitchFamily="66" charset="0"/>
              </a:rPr>
              <a:t>çıkarmakta ve yeniden kurma </a:t>
            </a:r>
            <a:r>
              <a:rPr lang="tr-TR" b="1" dirty="0" smtClean="0">
                <a:latin typeface="Comic Sans MS" pitchFamily="66" charset="0"/>
              </a:rPr>
              <a:t>ihtiyacı</a:t>
            </a:r>
          </a:p>
          <a:p>
            <a:pPr>
              <a:buNone/>
            </a:pPr>
            <a:r>
              <a:rPr lang="tr-TR" b="1" dirty="0" smtClean="0">
                <a:latin typeface="Comic Sans MS" pitchFamily="66" charset="0"/>
              </a:rPr>
              <a:t>duymaktadır</a:t>
            </a:r>
            <a:r>
              <a:rPr lang="tr-TR" b="1" dirty="0" smtClean="0">
                <a:latin typeface="Comic Sans MS" pitchFamily="66" charset="0"/>
              </a:rPr>
              <a:t>.</a:t>
            </a:r>
          </a:p>
          <a:p>
            <a:pPr>
              <a:buNone/>
            </a:pPr>
            <a:r>
              <a:rPr lang="tr-TR" b="1" dirty="0" smtClean="0">
                <a:latin typeface="Comic Sans MS" pitchFamily="66" charset="0"/>
              </a:rPr>
              <a:t>Bu nedenle insanlar hem daha kolay olması açısından</a:t>
            </a:r>
          </a:p>
          <a:p>
            <a:pPr>
              <a:buNone/>
            </a:pPr>
            <a:r>
              <a:rPr lang="tr-TR" b="1" dirty="0" smtClean="0">
                <a:latin typeface="Comic Sans MS" pitchFamily="66" charset="0"/>
              </a:rPr>
              <a:t>saatlerini sol elleriyle tutarak kurmakta ve sağ elleri</a:t>
            </a:r>
          </a:p>
          <a:p>
            <a:pPr>
              <a:buNone/>
            </a:pPr>
            <a:r>
              <a:rPr lang="tr-TR" b="1" dirty="0" smtClean="0">
                <a:latin typeface="Comic Sans MS" pitchFamily="66" charset="0"/>
              </a:rPr>
              <a:t>yardımıyla vidaları çevirmektedirler.</a:t>
            </a:r>
          </a:p>
          <a:p>
            <a:pPr>
              <a:buNone/>
            </a:pPr>
            <a:r>
              <a:rPr lang="tr-TR" b="1" dirty="0" smtClean="0">
                <a:latin typeface="Comic Sans MS" pitchFamily="66" charset="0"/>
              </a:rPr>
              <a:t>Bu olayların sonrasında ise kordonlu saatlerin çıkması bu</a:t>
            </a:r>
          </a:p>
          <a:p>
            <a:pPr>
              <a:buNone/>
            </a:pPr>
            <a:r>
              <a:rPr lang="tr-TR" b="1" dirty="0" smtClean="0">
                <a:latin typeface="Comic Sans MS" pitchFamily="66" charset="0"/>
              </a:rPr>
              <a:t>alışkanlığın devam etmesine ve insanların saatlerini sol</a:t>
            </a:r>
          </a:p>
          <a:p>
            <a:pPr>
              <a:buNone/>
            </a:pPr>
            <a:r>
              <a:rPr lang="tr-TR" b="1" dirty="0" smtClean="0">
                <a:latin typeface="Comic Sans MS" pitchFamily="66" charset="0"/>
              </a:rPr>
              <a:t>kollarına takmasına neden olmuştur.</a:t>
            </a:r>
          </a:p>
          <a:p>
            <a:pPr>
              <a:buNone/>
            </a:pP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dirty="0" smtClean="0">
                <a:latin typeface="Comic Sans MS" pitchFamily="66" charset="0"/>
              </a:rPr>
              <a:t>NEDEN?</a:t>
            </a:r>
            <a:endParaRPr lang="tr-TR" b="1" dirty="0">
              <a:latin typeface="Comic Sans MS" pitchFamily="66" charset="0"/>
            </a:endParaRPr>
          </a:p>
        </p:txBody>
      </p:sp>
      <p:pic>
        <p:nvPicPr>
          <p:cNvPr id="4" name="3 İçerik Yer Tutucusu" descr="neden.jpg"/>
          <p:cNvPicPr>
            <a:picLocks noGrp="1" noChangeAspect="1"/>
          </p:cNvPicPr>
          <p:nvPr>
            <p:ph idx="1"/>
          </p:nvPr>
        </p:nvPicPr>
        <p:blipFill>
          <a:blip r:embed="rId2" cstate="print"/>
          <a:stretch>
            <a:fillRect/>
          </a:stretch>
        </p:blipFill>
        <p:spPr>
          <a:xfrm>
            <a:off x="1571604" y="1500174"/>
            <a:ext cx="5786477" cy="450059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saat.jpg"/>
          <p:cNvPicPr>
            <a:picLocks noChangeAspect="1"/>
          </p:cNvPicPr>
          <p:nvPr/>
        </p:nvPicPr>
        <p:blipFill>
          <a:blip r:embed="rId2" cstate="print"/>
          <a:stretch>
            <a:fillRect/>
          </a:stretch>
        </p:blipFill>
        <p:spPr>
          <a:xfrm>
            <a:off x="2071670" y="1000108"/>
            <a:ext cx="5072098" cy="5072098"/>
          </a:xfrm>
          <a:prstGeom prst="snip2DiagRect">
            <a:avLst/>
          </a:prstGeom>
          <a:solidFill>
            <a:srgbClr val="FFFFFF">
              <a:shade val="85000"/>
            </a:srgbClr>
          </a:solidFill>
          <a:ln w="88900" cap="sq">
            <a:solidFill>
              <a:schemeClr val="accent5">
                <a:lumMod val="60000"/>
                <a:lumOff val="4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smtClean="0"/>
              <a:t>Saçlar Sürekli Uzarken, Kaşlar Neden Uzamıyor ?</a:t>
            </a:r>
            <a:endParaRPr lang="tr-TR" sz="3600" dirty="0"/>
          </a:p>
        </p:txBody>
      </p:sp>
      <p:sp>
        <p:nvSpPr>
          <p:cNvPr id="3" name="2 İçerik Yer Tutucusu"/>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fontScale="70000" lnSpcReduction="20000"/>
          </a:bodyPr>
          <a:lstStyle/>
          <a:p>
            <a:pPr>
              <a:buNone/>
            </a:pPr>
            <a:r>
              <a:rPr lang="tr-TR" b="1" dirty="0" smtClean="0">
                <a:latin typeface="Comic Sans MS" pitchFamily="66" charset="0"/>
              </a:rPr>
              <a:t/>
            </a:r>
            <a:br>
              <a:rPr lang="tr-TR" b="1" dirty="0" smtClean="0">
                <a:latin typeface="Comic Sans MS" pitchFamily="66" charset="0"/>
              </a:rPr>
            </a:br>
            <a:r>
              <a:rPr lang="tr-TR" b="1" dirty="0" smtClean="0">
                <a:latin typeface="Comic Sans MS" pitchFamily="66" charset="0"/>
              </a:rPr>
              <a:t>Vücudumuzdaki kıllar (saç, kaş, kirpik vs.) yer</a:t>
            </a:r>
          </a:p>
          <a:p>
            <a:pPr>
              <a:buNone/>
            </a:pPr>
            <a:r>
              <a:rPr lang="tr-TR" b="1" dirty="0" smtClean="0">
                <a:latin typeface="Comic Sans MS" pitchFamily="66" charset="0"/>
              </a:rPr>
              <a:t>aldıkları bölgelere göre farklı görevlere sahiptir ve farklı</a:t>
            </a:r>
          </a:p>
          <a:p>
            <a:pPr>
              <a:buNone/>
            </a:pPr>
            <a:r>
              <a:rPr lang="tr-TR" b="1" dirty="0" smtClean="0">
                <a:latin typeface="Comic Sans MS" pitchFamily="66" charset="0"/>
              </a:rPr>
              <a:t>boylardadır. Saçlarımız bir metrelik bir uzunluğa bile erişebilirken,</a:t>
            </a:r>
          </a:p>
          <a:p>
            <a:pPr>
              <a:buNone/>
            </a:pPr>
            <a:r>
              <a:rPr lang="tr-TR" b="1" dirty="0" smtClean="0">
                <a:latin typeface="Comic Sans MS" pitchFamily="66" charset="0"/>
              </a:rPr>
              <a:t>kaşlarımız oldukça kısadır. Saçlarımız ve kıllarımız, "</a:t>
            </a:r>
            <a:r>
              <a:rPr lang="tr-TR" b="1" dirty="0" err="1" smtClean="0">
                <a:latin typeface="Comic Sans MS" pitchFamily="66" charset="0"/>
              </a:rPr>
              <a:t>keratin</a:t>
            </a:r>
            <a:r>
              <a:rPr lang="tr-TR" b="1" dirty="0" smtClean="0">
                <a:latin typeface="Comic Sans MS" pitchFamily="66" charset="0"/>
              </a:rPr>
              <a:t>" adı</a:t>
            </a:r>
          </a:p>
          <a:p>
            <a:pPr>
              <a:buNone/>
            </a:pPr>
            <a:r>
              <a:rPr lang="tr-TR" b="1" dirty="0" smtClean="0">
                <a:latin typeface="Comic Sans MS" pitchFamily="66" charset="0"/>
              </a:rPr>
              <a:t>verilen bir ...proteinle dolu olan ölü hücrelerden oluşurlar. Derinin</a:t>
            </a:r>
          </a:p>
          <a:p>
            <a:pPr>
              <a:buNone/>
            </a:pPr>
            <a:r>
              <a:rPr lang="tr-TR" b="1" dirty="0" smtClean="0">
                <a:latin typeface="Comic Sans MS" pitchFamily="66" charset="0"/>
              </a:rPr>
              <a:t>hemen altında bulunan köklerine de, "</a:t>
            </a:r>
            <a:r>
              <a:rPr lang="tr-TR" b="1" dirty="0" err="1" smtClean="0">
                <a:latin typeface="Comic Sans MS" pitchFamily="66" charset="0"/>
              </a:rPr>
              <a:t>folikül</a:t>
            </a:r>
            <a:r>
              <a:rPr lang="tr-TR" b="1" dirty="0" smtClean="0">
                <a:latin typeface="Comic Sans MS" pitchFamily="66" charset="0"/>
              </a:rPr>
              <a:t>" adı verilir.</a:t>
            </a:r>
            <a:br>
              <a:rPr lang="tr-TR" b="1" dirty="0" smtClean="0">
                <a:latin typeface="Comic Sans MS" pitchFamily="66" charset="0"/>
              </a:rPr>
            </a:br>
            <a:endParaRPr lang="tr-TR" b="1" dirty="0" smtClean="0">
              <a:latin typeface="Comic Sans MS" pitchFamily="66" charset="0"/>
            </a:endParaRPr>
          </a:p>
          <a:p>
            <a:pPr>
              <a:buNone/>
            </a:pPr>
            <a:r>
              <a:rPr lang="tr-TR" b="1" dirty="0" smtClean="0">
                <a:latin typeface="Comic Sans MS" pitchFamily="66" charset="0"/>
              </a:rPr>
              <a:t>Vücudumuzda çeşitli bölgelerde bulunan kılların boyları, genetik</a:t>
            </a:r>
          </a:p>
          <a:p>
            <a:pPr>
              <a:buNone/>
            </a:pPr>
            <a:r>
              <a:rPr lang="tr-TR" b="1" dirty="0" smtClean="0">
                <a:latin typeface="Comic Sans MS" pitchFamily="66" charset="0"/>
              </a:rPr>
              <a:t>olarak programlanmıştır. Bu nedenle hepsi, belirli bir uzunluğa</a:t>
            </a:r>
          </a:p>
          <a:p>
            <a:pPr>
              <a:buNone/>
            </a:pPr>
            <a:r>
              <a:rPr lang="tr-TR" b="1" dirty="0" smtClean="0">
                <a:latin typeface="Comic Sans MS" pitchFamily="66" charset="0"/>
              </a:rPr>
              <a:t>kadar uzarlar ve bu "son uzunluğa" eriştikten sonra da periyodik</a:t>
            </a:r>
          </a:p>
          <a:p>
            <a:pPr>
              <a:buNone/>
            </a:pPr>
            <a:r>
              <a:rPr lang="tr-TR" b="1" dirty="0" smtClean="0">
                <a:latin typeface="Comic Sans MS" pitchFamily="66" charset="0"/>
              </a:rPr>
              <a:t>olarak dökülürler. Ancak yaş etkisiyle, saç ve kıl köklerinin bu</a:t>
            </a:r>
          </a:p>
          <a:p>
            <a:pPr>
              <a:buNone/>
            </a:pPr>
            <a:r>
              <a:rPr lang="tr-TR" b="1" dirty="0" smtClean="0">
                <a:latin typeface="Comic Sans MS" pitchFamily="66" charset="0"/>
              </a:rPr>
              <a:t>programlı büyümesinde bozulmalar görülebilir. Yaşlılarda kaşların</a:t>
            </a:r>
          </a:p>
          <a:p>
            <a:pPr>
              <a:buNone/>
            </a:pPr>
            <a:r>
              <a:rPr lang="tr-TR" b="1" dirty="0" smtClean="0">
                <a:latin typeface="Comic Sans MS" pitchFamily="66" charset="0"/>
              </a:rPr>
              <a:t>normalden daha uzun olması, bu nedenledir.</a:t>
            </a:r>
            <a:endParaRPr lang="tr-TR" b="1" dirty="0">
              <a:latin typeface="Comic Sans MS" pitchFamily="66"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uzun-saç-22.jpg"/>
          <p:cNvPicPr>
            <a:picLocks noChangeAspect="1"/>
          </p:cNvPicPr>
          <p:nvPr/>
        </p:nvPicPr>
        <p:blipFill>
          <a:blip r:embed="rId2" cstate="print"/>
          <a:stretch>
            <a:fillRect/>
          </a:stretch>
        </p:blipFill>
        <p:spPr>
          <a:xfrm>
            <a:off x="370358" y="548680"/>
            <a:ext cx="2604315" cy="3858245"/>
          </a:xfrm>
          <a:prstGeom prst="rect">
            <a:avLst/>
          </a:prstGeom>
          <a:ln w="228600" cap="sq" cmpd="thickThin">
            <a:solidFill>
              <a:srgbClr val="000000"/>
            </a:solidFill>
            <a:prstDash val="solid"/>
            <a:miter lim="800000"/>
          </a:ln>
          <a:effectLst>
            <a:innerShdw blurRad="76200">
              <a:srgbClr val="000000"/>
            </a:innerShdw>
          </a:effectLst>
        </p:spPr>
      </p:pic>
      <p:pic>
        <p:nvPicPr>
          <p:cNvPr id="3" name="2 Resim" descr="en-şık-saç-örgü-modelleri-21.jpg"/>
          <p:cNvPicPr>
            <a:picLocks noChangeAspect="1"/>
          </p:cNvPicPr>
          <p:nvPr/>
        </p:nvPicPr>
        <p:blipFill>
          <a:blip r:embed="rId3" cstate="print"/>
          <a:stretch>
            <a:fillRect/>
          </a:stretch>
        </p:blipFill>
        <p:spPr>
          <a:xfrm>
            <a:off x="5943600" y="2038350"/>
            <a:ext cx="2931690" cy="4414986"/>
          </a:xfrm>
          <a:prstGeom prst="rect">
            <a:avLst/>
          </a:prstGeom>
          <a:ln w="228600" cap="sq" cmpd="thickThin">
            <a:solidFill>
              <a:srgbClr val="000000"/>
            </a:solidFill>
            <a:prstDash val="solid"/>
            <a:miter lim="800000"/>
          </a:ln>
          <a:effectLst>
            <a:innerShdw blurRad="76200">
              <a:srgbClr val="000000"/>
            </a:innerShdw>
          </a:effectLst>
        </p:spPr>
      </p:pic>
      <p:pic>
        <p:nvPicPr>
          <p:cNvPr id="4" name="3 Resim" descr="asyadans4tarz_132781837366.jpg"/>
          <p:cNvPicPr>
            <a:picLocks noChangeAspect="1"/>
          </p:cNvPicPr>
          <p:nvPr/>
        </p:nvPicPr>
        <p:blipFill>
          <a:blip r:embed="rId4" cstate="print"/>
          <a:stretch>
            <a:fillRect/>
          </a:stretch>
        </p:blipFill>
        <p:spPr>
          <a:xfrm>
            <a:off x="3286116" y="1500174"/>
            <a:ext cx="2357454" cy="3071834"/>
          </a:xfrm>
          <a:prstGeom prst="snip2DiagRect">
            <a:avLst/>
          </a:prstGeom>
          <a:solidFill>
            <a:srgbClr val="FFFFFF">
              <a:shade val="85000"/>
            </a:srgbClr>
          </a:solidFill>
          <a:ln w="88900" cap="sq">
            <a:solidFill>
              <a:schemeClr val="bg2">
                <a:lumMod val="5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ey Kaydırma"/>
          <p:cNvSpPr/>
          <p:nvPr/>
        </p:nvSpPr>
        <p:spPr>
          <a:xfrm>
            <a:off x="1619672" y="1124744"/>
            <a:ext cx="5904656" cy="5184576"/>
          </a:xfrm>
          <a:prstGeom prst="verticalScroll">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tr-TR" sz="2000" b="1" dirty="0" smtClean="0">
                <a:solidFill>
                  <a:schemeClr val="tx2"/>
                </a:solidFill>
              </a:rPr>
              <a:t>Hayatımızda Bulunan Tüm Canlı ve Cansız Varlıkların Bir İşlevi  Olduğunu ve Bizimde Bu İşlevleri </a:t>
            </a:r>
            <a:r>
              <a:rPr lang="tr-TR" sz="2000" b="1" dirty="0" err="1" smtClean="0">
                <a:solidFill>
                  <a:schemeClr val="tx2"/>
                </a:solidFill>
              </a:rPr>
              <a:t>Keşf</a:t>
            </a:r>
            <a:r>
              <a:rPr lang="tr-TR" sz="2000" b="1" dirty="0" smtClean="0">
                <a:solidFill>
                  <a:schemeClr val="tx2"/>
                </a:solidFill>
              </a:rPr>
              <a:t> Etmemiz Gerektiğini Unutmayalım.</a:t>
            </a:r>
            <a:br>
              <a:rPr lang="tr-TR" sz="2000" b="1" dirty="0" smtClean="0">
                <a:solidFill>
                  <a:schemeClr val="tx2"/>
                </a:solidFill>
              </a:rPr>
            </a:br>
            <a:r>
              <a:rPr lang="tr-TR" sz="2000" b="1" dirty="0" smtClean="0">
                <a:solidFill>
                  <a:schemeClr val="tx2"/>
                </a:solidFill>
              </a:rPr>
              <a:t/>
            </a:r>
            <a:br>
              <a:rPr lang="tr-TR" sz="2000" b="1" dirty="0" smtClean="0">
                <a:solidFill>
                  <a:schemeClr val="tx2"/>
                </a:solidFill>
              </a:rPr>
            </a:br>
            <a:r>
              <a:rPr lang="tr-TR" sz="2000" b="1" dirty="0" smtClean="0">
                <a:solidFill>
                  <a:schemeClr val="tx2"/>
                </a:solidFill>
              </a:rPr>
              <a:t>Teşekkürler</a:t>
            </a:r>
          </a:p>
          <a:p>
            <a:pPr algn="ctr"/>
            <a:r>
              <a:rPr lang="tr-TR" dirty="0" smtClean="0">
                <a:solidFill>
                  <a:srgbClr val="FF0000"/>
                </a:solidFill>
              </a:rPr>
              <a:t/>
            </a:r>
            <a:br>
              <a:rPr lang="tr-TR" dirty="0" smtClean="0">
                <a:solidFill>
                  <a:srgbClr val="FF0000"/>
                </a:solidFill>
              </a:rPr>
            </a:br>
            <a:endParaRPr lang="tr-TR" dirty="0">
              <a:solidFill>
                <a:srgbClr val="FF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5400" dirty="0" smtClean="0">
                <a:latin typeface="Comic Sans MS" pitchFamily="66" charset="0"/>
              </a:rPr>
              <a:t>Gökyüzü </a:t>
            </a:r>
            <a:r>
              <a:rPr lang="tr-TR" sz="5400" dirty="0" smtClean="0">
                <a:solidFill>
                  <a:schemeClr val="tx1"/>
                </a:solidFill>
                <a:latin typeface="Comic Sans MS" pitchFamily="66" charset="0"/>
              </a:rPr>
              <a:t>neden</a:t>
            </a:r>
            <a:r>
              <a:rPr lang="tr-TR" sz="5400" dirty="0" smtClean="0">
                <a:latin typeface="Comic Sans MS" pitchFamily="66" charset="0"/>
              </a:rPr>
              <a:t> mavi?</a:t>
            </a:r>
            <a:endParaRPr lang="tr-TR" dirty="0"/>
          </a:p>
        </p:txBody>
      </p:sp>
      <p:sp>
        <p:nvSpPr>
          <p:cNvPr id="3" name="2 İçerik Yer Tutucusu"/>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pPr>
              <a:buNone/>
            </a:pPr>
            <a:r>
              <a:rPr lang="tr-TR" b="1" dirty="0">
                <a:latin typeface="Comic Sans MS" pitchFamily="66" charset="0"/>
              </a:rPr>
              <a:t/>
            </a:r>
            <a:br>
              <a:rPr lang="tr-TR" b="1" dirty="0">
                <a:latin typeface="Comic Sans MS" pitchFamily="66" charset="0"/>
              </a:rPr>
            </a:br>
            <a:r>
              <a:rPr lang="tr-TR" b="1" dirty="0" smtClean="0">
                <a:latin typeface="Comic Sans MS" pitchFamily="66" charset="0"/>
              </a:rPr>
              <a:t>Gökyüzünün mavi görünmesinin tek sebebi kırılma hadisesidir. </a:t>
            </a:r>
            <a:br>
              <a:rPr lang="tr-TR" b="1" dirty="0" smtClean="0">
                <a:latin typeface="Comic Sans MS" pitchFamily="66" charset="0"/>
              </a:rPr>
            </a:br>
            <a:r>
              <a:rPr lang="tr-TR" b="1" dirty="0" smtClean="0">
                <a:latin typeface="Comic Sans MS" pitchFamily="66" charset="0"/>
              </a:rPr>
              <a:t>Güneş ışınları atmosfere girdiğinde atmosferdeki gaz moleküllerine ve toz parçacıklarına çarparak saçılır. Gün ışığı değişik dalga boylu birçok ışından oluşur. En kısa dalga boylu mavi ışınlar atmosferin üst tabakalarındaki küçük parçacılar tarafından hemen saçılırlar. Fakat kırmız ışık (ki en büyük dalga boylu ışıktır!) saçılmak için daha büyük parçacıklara çarpmak zorundadır. </a:t>
            </a:r>
            <a:br>
              <a:rPr lang="tr-TR" b="1" dirty="0" smtClean="0">
                <a:latin typeface="Comic Sans MS" pitchFamily="66" charset="0"/>
              </a:rPr>
            </a:br>
            <a:r>
              <a:rPr lang="tr-TR" b="1" dirty="0" smtClean="0">
                <a:latin typeface="Comic Sans MS" pitchFamily="66" charset="0"/>
              </a:rPr>
              <a:t>Gökyüzü açık olduğunda, mavi ışık diğer ışıklara oranla en fazla saçılan ışıktır. Bu yüzden de gökyüzü mavi görünür. </a:t>
            </a:r>
            <a:endParaRPr lang="tr-TR" b="1" dirty="0">
              <a:latin typeface="Comic Sans MS" pitchFamily="66" charset="0"/>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gokyuzu.jpg"/>
          <p:cNvPicPr>
            <a:picLocks noChangeAspect="1"/>
          </p:cNvPicPr>
          <p:nvPr/>
        </p:nvPicPr>
        <p:blipFill>
          <a:blip r:embed="rId2" cstate="print"/>
          <a:stretch>
            <a:fillRect/>
          </a:stretch>
        </p:blipFill>
        <p:spPr>
          <a:xfrm>
            <a:off x="0" y="0"/>
            <a:ext cx="5143504" cy="4071942"/>
          </a:xfrm>
          <a:prstGeom prst="ellipse">
            <a:avLst/>
          </a:prstGeom>
          <a:ln>
            <a:noFill/>
          </a:ln>
          <a:effectLst>
            <a:softEdge rad="112500"/>
          </a:effectLst>
        </p:spPr>
      </p:pic>
      <p:pic>
        <p:nvPicPr>
          <p:cNvPr id="3" name="2 Resim" descr="kırmz gökyzü.jpg"/>
          <p:cNvPicPr>
            <a:picLocks noChangeAspect="1"/>
          </p:cNvPicPr>
          <p:nvPr/>
        </p:nvPicPr>
        <p:blipFill>
          <a:blip r:embed="rId3" cstate="print"/>
          <a:stretch>
            <a:fillRect/>
          </a:stretch>
        </p:blipFill>
        <p:spPr>
          <a:xfrm>
            <a:off x="4143372" y="2928934"/>
            <a:ext cx="4786314" cy="3929066"/>
          </a:xfrm>
          <a:prstGeom prst="ellipse">
            <a:avLst/>
          </a:prstGeom>
          <a:ln>
            <a:noFill/>
          </a:ln>
          <a:effectLst>
            <a:softEdge rad="112500"/>
          </a:effectLst>
        </p:spPr>
      </p:pic>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Denizin Suyu </a:t>
            </a:r>
            <a:r>
              <a:rPr lang="tr-TR" b="1" dirty="0" smtClean="0">
                <a:solidFill>
                  <a:schemeClr val="tx1"/>
                </a:solidFill>
              </a:rPr>
              <a:t>neden</a:t>
            </a:r>
            <a:r>
              <a:rPr lang="tr-TR" b="1" dirty="0" smtClean="0"/>
              <a:t> tuzludur?</a:t>
            </a:r>
            <a:endParaRPr lang="tr-TR" b="1" dirty="0"/>
          </a:p>
        </p:txBody>
      </p:sp>
      <p:sp>
        <p:nvSpPr>
          <p:cNvPr id="3" name="2 İçerik Yer Tutucusu"/>
          <p:cNvSpPr>
            <a:spLocks noGrp="1"/>
          </p:cNvSpPr>
          <p:nvPr>
            <p:ph idx="1"/>
          </p:nvPr>
        </p:nvSpPr>
        <p:spPr/>
        <p:style>
          <a:lnRef idx="2">
            <a:schemeClr val="dk1"/>
          </a:lnRef>
          <a:fillRef idx="1">
            <a:schemeClr val="lt1"/>
          </a:fillRef>
          <a:effectRef idx="0">
            <a:schemeClr val="dk1"/>
          </a:effectRef>
          <a:fontRef idx="minor">
            <a:schemeClr val="dk1"/>
          </a:fontRef>
        </p:style>
        <p:txBody>
          <a:bodyPr>
            <a:noAutofit/>
          </a:bodyPr>
          <a:lstStyle/>
          <a:p>
            <a:pPr>
              <a:buNone/>
            </a:pPr>
            <a:r>
              <a:rPr lang="tr-TR" sz="1800" b="1" dirty="0" smtClean="0">
                <a:latin typeface="Comic Sans MS" pitchFamily="66" charset="0"/>
              </a:rPr>
              <a:t>Deniz suyu içinde bulunan bu tuz miktarı çok azdır...</a:t>
            </a:r>
          </a:p>
          <a:p>
            <a:pPr>
              <a:buNone/>
            </a:pPr>
            <a:r>
              <a:rPr lang="tr-TR" sz="1800" b="1" dirty="0" smtClean="0">
                <a:latin typeface="Comic Sans MS" pitchFamily="66" charset="0"/>
              </a:rPr>
              <a:t>Aslında o dilimize gelen de tuz değildir. Bazı kimyasalların</a:t>
            </a:r>
          </a:p>
          <a:p>
            <a:pPr>
              <a:buNone/>
            </a:pPr>
            <a:r>
              <a:rPr lang="tr-TR" sz="1800" b="1" dirty="0" smtClean="0">
                <a:latin typeface="Comic Sans MS" pitchFamily="66" charset="0"/>
              </a:rPr>
              <a:t>birleşmesi neticesi bize tuz tadı gelmesidir. . Bilim insanları yaptığı</a:t>
            </a:r>
          </a:p>
          <a:p>
            <a:pPr>
              <a:buNone/>
            </a:pPr>
            <a:r>
              <a:rPr lang="tr-TR" sz="1800" b="1" dirty="0" smtClean="0">
                <a:latin typeface="Comic Sans MS" pitchFamily="66" charset="0"/>
              </a:rPr>
              <a:t>araştırmalarda 70 in üzerinde element tespiti yapmıştır denizlerimizde. </a:t>
            </a:r>
          </a:p>
          <a:p>
            <a:pPr>
              <a:buNone/>
            </a:pPr>
            <a:r>
              <a:rPr lang="tr-TR" sz="1800" b="1" dirty="0" smtClean="0">
                <a:latin typeface="Comic Sans MS" pitchFamily="66" charset="0"/>
              </a:rPr>
              <a:t>Bulunan elementlerin yer yüzünde hemen her yerde doğal</a:t>
            </a:r>
          </a:p>
          <a:p>
            <a:pPr>
              <a:buNone/>
            </a:pPr>
            <a:r>
              <a:rPr lang="tr-TR" sz="1800" b="1" dirty="0" smtClean="0">
                <a:latin typeface="Comic Sans MS" pitchFamily="66" charset="0"/>
              </a:rPr>
              <a:t>olarak var olduğu bilinmektedir. Ancak bu elementler içinde</a:t>
            </a:r>
          </a:p>
          <a:p>
            <a:pPr>
              <a:buNone/>
            </a:pPr>
            <a:r>
              <a:rPr lang="tr-TR" sz="1800" b="1" dirty="0" smtClean="0">
                <a:latin typeface="Comic Sans MS" pitchFamily="66" charset="0"/>
              </a:rPr>
              <a:t>en bol olanı klor ve sodyum olarak arşivlenmiştir. Bu</a:t>
            </a:r>
          </a:p>
          <a:p>
            <a:pPr>
              <a:buNone/>
            </a:pPr>
            <a:r>
              <a:rPr lang="tr-TR" sz="1800" b="1" dirty="0" smtClean="0">
                <a:latin typeface="Comic Sans MS" pitchFamily="66" charset="0"/>
              </a:rPr>
              <a:t>elementler aynı zamanda sofralarımızda kullandığımız tuzun</a:t>
            </a:r>
          </a:p>
          <a:p>
            <a:pPr>
              <a:buNone/>
            </a:pPr>
            <a:r>
              <a:rPr lang="tr-TR" sz="1800" b="1" dirty="0" smtClean="0">
                <a:latin typeface="Comic Sans MS" pitchFamily="66" charset="0"/>
              </a:rPr>
              <a:t>da ana maddeleridir. Denizlerde ve okyanuslarda bulunan</a:t>
            </a:r>
          </a:p>
          <a:p>
            <a:pPr>
              <a:buNone/>
            </a:pPr>
            <a:r>
              <a:rPr lang="tr-TR" sz="1800" b="1" dirty="0" smtClean="0">
                <a:latin typeface="Comic Sans MS" pitchFamily="66" charset="0"/>
              </a:rPr>
              <a:t>diğer elementler içinde magnezyum, potasyum, kalsiyum ve</a:t>
            </a:r>
          </a:p>
          <a:p>
            <a:pPr>
              <a:buNone/>
            </a:pPr>
            <a:r>
              <a:rPr lang="tr-TR" sz="1800" b="1" dirty="0" smtClean="0">
                <a:latin typeface="Comic Sans MS" pitchFamily="66" charset="0"/>
              </a:rPr>
              <a:t>kükürt diğer olgun elementlerdir. Dilimize bu tuz tadını</a:t>
            </a:r>
          </a:p>
          <a:p>
            <a:pPr>
              <a:buNone/>
            </a:pPr>
            <a:r>
              <a:rPr lang="tr-TR" sz="1800" b="1" dirty="0" smtClean="0">
                <a:latin typeface="Comic Sans MS" pitchFamily="66" charset="0"/>
              </a:rPr>
              <a:t>verende bu saydığımız 6 elementin birleşmesi neticesi</a:t>
            </a:r>
          </a:p>
          <a:p>
            <a:pPr>
              <a:buNone/>
            </a:pPr>
            <a:r>
              <a:rPr lang="tr-TR" sz="1800" b="1" dirty="0" smtClean="0">
                <a:latin typeface="Comic Sans MS" pitchFamily="66" charset="0"/>
              </a:rPr>
              <a:t>olmaktadır</a:t>
            </a:r>
            <a:endParaRPr lang="tr-TR" sz="1800" b="1" dirty="0">
              <a:latin typeface="Comic Sans MS" pitchFamily="66" charset="0"/>
            </a:endParaRPr>
          </a:p>
        </p:txBody>
      </p:sp>
    </p:spTree>
  </p:cSld>
  <p:clrMapOvr>
    <a:masterClrMapping/>
  </p:clrMapOvr>
  <p:transition>
    <p:randomBa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dnzcık.jpg"/>
          <p:cNvPicPr>
            <a:picLocks noChangeAspect="1"/>
          </p:cNvPicPr>
          <p:nvPr/>
        </p:nvPicPr>
        <p:blipFill>
          <a:blip r:embed="rId2" cstate="print"/>
          <a:stretch>
            <a:fillRect/>
          </a:stretch>
        </p:blipFill>
        <p:spPr>
          <a:xfrm>
            <a:off x="214282" y="857232"/>
            <a:ext cx="8715436" cy="571504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Neden Alo Diyoruz ?</a:t>
            </a:r>
            <a:endParaRPr lang="tr-TR" dirty="0"/>
          </a:p>
        </p:txBody>
      </p:sp>
      <p:sp>
        <p:nvSpPr>
          <p:cNvPr id="3" name="2 İçerik Yer Tutucusu"/>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pPr>
              <a:buNone/>
            </a:pPr>
            <a:r>
              <a:rPr lang="tr-TR" sz="2000" dirty="0" smtClean="0">
                <a:latin typeface="Comic Sans MS" pitchFamily="66" charset="0"/>
              </a:rPr>
              <a:t/>
            </a:r>
            <a:br>
              <a:rPr lang="tr-TR" sz="2000" dirty="0" smtClean="0">
                <a:latin typeface="Comic Sans MS" pitchFamily="66" charset="0"/>
              </a:rPr>
            </a:br>
            <a:r>
              <a:rPr lang="tr-TR" sz="2000" b="1" dirty="0" smtClean="0">
                <a:latin typeface="Comic Sans MS" pitchFamily="66" charset="0"/>
              </a:rPr>
              <a:t>Telefonda hemen hemen </a:t>
            </a:r>
            <a:r>
              <a:rPr lang="tr-TR" sz="2000" b="1" dirty="0" err="1" smtClean="0">
                <a:latin typeface="Comic Sans MS" pitchFamily="66" charset="0"/>
              </a:rPr>
              <a:t>hergün</a:t>
            </a:r>
            <a:r>
              <a:rPr lang="tr-TR" sz="2000" b="1" dirty="0" smtClean="0">
                <a:latin typeface="Comic Sans MS" pitchFamily="66" charset="0"/>
              </a:rPr>
              <a:t> </a:t>
            </a:r>
            <a:r>
              <a:rPr lang="tr-TR" sz="2000" b="1" dirty="0" err="1" smtClean="0">
                <a:latin typeface="Comic Sans MS" pitchFamily="66" charset="0"/>
              </a:rPr>
              <a:t>kimbilir</a:t>
            </a:r>
            <a:r>
              <a:rPr lang="tr-TR" sz="2000" b="1" dirty="0" smtClean="0">
                <a:latin typeface="Comic Sans MS" pitchFamily="66" charset="0"/>
              </a:rPr>
              <a:t> kaç kez kullandığımız “Alo” sözcüğü, gerçekte bir sevgilinin kısaltılmış adıdır. Sevgilinin tam adı </a:t>
            </a:r>
            <a:r>
              <a:rPr lang="tr-TR" sz="2000" b="1" dirty="0" err="1" smtClean="0">
                <a:latin typeface="Comic Sans MS" pitchFamily="66" charset="0"/>
              </a:rPr>
              <a:t>Allessandra</a:t>
            </a:r>
            <a:r>
              <a:rPr lang="tr-TR" sz="2000" b="1" dirty="0" smtClean="0">
                <a:latin typeface="Comic Sans MS" pitchFamily="66" charset="0"/>
              </a:rPr>
              <a:t> </a:t>
            </a:r>
            <a:r>
              <a:rPr lang="tr-TR" sz="2000" b="1" dirty="0" err="1" smtClean="0">
                <a:latin typeface="Comic Sans MS" pitchFamily="66" charset="0"/>
              </a:rPr>
              <a:t>Lolita</a:t>
            </a:r>
            <a:r>
              <a:rPr lang="tr-TR" sz="2000" b="1" dirty="0" smtClean="0">
                <a:latin typeface="Comic Sans MS" pitchFamily="66" charset="0"/>
              </a:rPr>
              <a:t> </a:t>
            </a:r>
            <a:r>
              <a:rPr lang="tr-TR" sz="2000" b="1" dirty="0" err="1" smtClean="0">
                <a:latin typeface="Comic Sans MS" pitchFamily="66" charset="0"/>
              </a:rPr>
              <a:t>Oswaldo’dur</a:t>
            </a:r>
            <a:r>
              <a:rPr lang="tr-TR" sz="2000" b="1" dirty="0" smtClean="0">
                <a:latin typeface="Comic Sans MS" pitchFamily="66" charset="0"/>
              </a:rPr>
              <a:t>. Bu sevimli genç kız, telefonu icat eden, A.</a:t>
            </a:r>
            <a:r>
              <a:rPr lang="tr-TR" sz="2000" b="1" dirty="0" err="1" smtClean="0">
                <a:latin typeface="Comic Sans MS" pitchFamily="66" charset="0"/>
              </a:rPr>
              <a:t>Graham</a:t>
            </a:r>
            <a:r>
              <a:rPr lang="tr-TR" sz="2000" b="1" dirty="0" smtClean="0">
                <a:latin typeface="Comic Sans MS" pitchFamily="66" charset="0"/>
              </a:rPr>
              <a:t> </a:t>
            </a:r>
            <a:r>
              <a:rPr lang="tr-TR" sz="2000" b="1" dirty="0" err="1" smtClean="0">
                <a:latin typeface="Comic Sans MS" pitchFamily="66" charset="0"/>
              </a:rPr>
              <a:t>Bell’in</a:t>
            </a:r>
            <a:r>
              <a:rPr lang="tr-TR" sz="2000" b="1" dirty="0" smtClean="0">
                <a:latin typeface="Comic Sans MS" pitchFamily="66" charset="0"/>
              </a:rPr>
              <a:t> sevgilisiydi. </a:t>
            </a:r>
            <a:r>
              <a:rPr lang="tr-TR" sz="2000" b="1" dirty="0" err="1" smtClean="0">
                <a:latin typeface="Comic Sans MS" pitchFamily="66" charset="0"/>
              </a:rPr>
              <a:t>Graham</a:t>
            </a:r>
            <a:r>
              <a:rPr lang="tr-TR" sz="2000" b="1" dirty="0" smtClean="0">
                <a:latin typeface="Comic Sans MS" pitchFamily="66" charset="0"/>
              </a:rPr>
              <a:t> </a:t>
            </a:r>
            <a:r>
              <a:rPr lang="tr-TR" sz="2000" b="1" dirty="0" err="1" smtClean="0">
                <a:latin typeface="Comic Sans MS" pitchFamily="66" charset="0"/>
              </a:rPr>
              <a:t>Bell</a:t>
            </a:r>
            <a:r>
              <a:rPr lang="tr-TR" sz="2000" b="1" dirty="0" smtClean="0">
                <a:latin typeface="Comic Sans MS" pitchFamily="66" charset="0"/>
              </a:rPr>
              <a:t> telefonu icat edince ilk hattı sevgilisinin evine çekmişti. Atölyesinde telefon çalınca arayanın </a:t>
            </a:r>
            <a:r>
              <a:rPr lang="tr-TR" sz="2000" b="1" dirty="0" err="1" smtClean="0">
                <a:latin typeface="Comic Sans MS" pitchFamily="66" charset="0"/>
              </a:rPr>
              <a:t>Allessandra</a:t>
            </a:r>
            <a:r>
              <a:rPr lang="tr-TR" sz="2000" b="1" dirty="0" smtClean="0">
                <a:latin typeface="Comic Sans MS" pitchFamily="66" charset="0"/>
              </a:rPr>
              <a:t> </a:t>
            </a:r>
            <a:r>
              <a:rPr lang="tr-TR" sz="2000" b="1" dirty="0" err="1" smtClean="0">
                <a:latin typeface="Comic Sans MS" pitchFamily="66" charset="0"/>
              </a:rPr>
              <a:t>Lolita</a:t>
            </a:r>
            <a:r>
              <a:rPr lang="tr-TR" sz="2000" b="1" dirty="0" smtClean="0">
                <a:latin typeface="Comic Sans MS" pitchFamily="66" charset="0"/>
              </a:rPr>
              <a:t> </a:t>
            </a:r>
            <a:r>
              <a:rPr lang="tr-TR" sz="2000" b="1" dirty="0" err="1" smtClean="0">
                <a:latin typeface="Comic Sans MS" pitchFamily="66" charset="0"/>
              </a:rPr>
              <a:t>Oswaldo’dan</a:t>
            </a:r>
            <a:r>
              <a:rPr lang="tr-TR" sz="2000" b="1" dirty="0" smtClean="0">
                <a:latin typeface="Comic Sans MS" pitchFamily="66" charset="0"/>
              </a:rPr>
              <a:t> başkası olamayacağını bildiğinden </a:t>
            </a:r>
            <a:r>
              <a:rPr lang="tr-TR" sz="2000" b="1" dirty="0" err="1" smtClean="0">
                <a:latin typeface="Comic Sans MS" pitchFamily="66" charset="0"/>
              </a:rPr>
              <a:t>Graham</a:t>
            </a:r>
            <a:r>
              <a:rPr lang="tr-TR" sz="2000" b="1" dirty="0" smtClean="0">
                <a:latin typeface="Comic Sans MS" pitchFamily="66" charset="0"/>
              </a:rPr>
              <a:t> </a:t>
            </a:r>
            <a:r>
              <a:rPr lang="tr-TR" sz="2000" b="1" dirty="0" err="1" smtClean="0">
                <a:latin typeface="Comic Sans MS" pitchFamily="66" charset="0"/>
              </a:rPr>
              <a:t>Bell</a:t>
            </a:r>
            <a:r>
              <a:rPr lang="tr-TR" sz="2000" b="1" dirty="0" smtClean="0">
                <a:latin typeface="Comic Sans MS" pitchFamily="66" charset="0"/>
              </a:rPr>
              <a:t>, telefonu açar açmaz “</a:t>
            </a:r>
            <a:r>
              <a:rPr lang="tr-TR" sz="2000" b="1" dirty="0" err="1" smtClean="0">
                <a:latin typeface="Comic Sans MS" pitchFamily="66" charset="0"/>
              </a:rPr>
              <a:t>Allessandra</a:t>
            </a:r>
            <a:r>
              <a:rPr lang="tr-TR" sz="2000" b="1" dirty="0" smtClean="0">
                <a:latin typeface="Comic Sans MS" pitchFamily="66" charset="0"/>
              </a:rPr>
              <a:t> </a:t>
            </a:r>
            <a:r>
              <a:rPr lang="tr-TR" sz="2000" b="1" dirty="0" err="1" smtClean="0">
                <a:latin typeface="Comic Sans MS" pitchFamily="66" charset="0"/>
              </a:rPr>
              <a:t>Lolita</a:t>
            </a:r>
            <a:r>
              <a:rPr lang="tr-TR" sz="2000" b="1" dirty="0" smtClean="0">
                <a:latin typeface="Comic Sans MS" pitchFamily="66" charset="0"/>
              </a:rPr>
              <a:t> </a:t>
            </a:r>
            <a:r>
              <a:rPr lang="tr-TR" sz="2000" b="1" dirty="0" err="1" smtClean="0">
                <a:latin typeface="Comic Sans MS" pitchFamily="66" charset="0"/>
              </a:rPr>
              <a:t>Oswaldo</a:t>
            </a:r>
            <a:r>
              <a:rPr lang="tr-TR" sz="2000" b="1" dirty="0" smtClean="0">
                <a:latin typeface="Comic Sans MS" pitchFamily="66" charset="0"/>
              </a:rPr>
              <a:t>” diyordu. </a:t>
            </a:r>
            <a:r>
              <a:rPr lang="tr-TR" sz="2000" b="1" dirty="0" err="1" smtClean="0">
                <a:latin typeface="Comic Sans MS" pitchFamily="66" charset="0"/>
              </a:rPr>
              <a:t>Bell</a:t>
            </a:r>
            <a:r>
              <a:rPr lang="tr-TR" sz="2000" b="1" dirty="0" smtClean="0">
                <a:latin typeface="Comic Sans MS" pitchFamily="66" charset="0"/>
              </a:rPr>
              <a:t>, zamanla sevgilisine, adını kısaltarak hitap etmeye başladı ve telefonu her açışında onu “</a:t>
            </a:r>
            <a:r>
              <a:rPr lang="tr-TR" sz="2000" b="1" dirty="0" err="1" smtClean="0">
                <a:latin typeface="Comic Sans MS" pitchFamily="66" charset="0"/>
              </a:rPr>
              <a:t>Ale</a:t>
            </a:r>
            <a:r>
              <a:rPr lang="tr-TR" sz="2000" b="1" dirty="0" smtClean="0">
                <a:latin typeface="Comic Sans MS" pitchFamily="66" charset="0"/>
              </a:rPr>
              <a:t> </a:t>
            </a:r>
            <a:r>
              <a:rPr lang="tr-TR" sz="2000" b="1" dirty="0" err="1" smtClean="0">
                <a:latin typeface="Comic Sans MS" pitchFamily="66" charset="0"/>
              </a:rPr>
              <a:t>Lolos</a:t>
            </a:r>
            <a:r>
              <a:rPr lang="tr-TR" sz="2000" b="1" dirty="0" smtClean="0">
                <a:latin typeface="Comic Sans MS" pitchFamily="66" charset="0"/>
              </a:rPr>
              <a:t>” diye karşıladı. Çalışmaları uzadıkça </a:t>
            </a:r>
            <a:r>
              <a:rPr lang="tr-TR" sz="2000" b="1" dirty="0" err="1" smtClean="0">
                <a:latin typeface="Comic Sans MS" pitchFamily="66" charset="0"/>
              </a:rPr>
              <a:t>Graham</a:t>
            </a:r>
            <a:r>
              <a:rPr lang="tr-TR" sz="2000" b="1" dirty="0" smtClean="0">
                <a:latin typeface="Comic Sans MS" pitchFamily="66" charset="0"/>
              </a:rPr>
              <a:t> </a:t>
            </a:r>
            <a:r>
              <a:rPr lang="tr-TR" sz="2000" b="1" dirty="0" err="1" smtClean="0">
                <a:latin typeface="Comic Sans MS" pitchFamily="66" charset="0"/>
              </a:rPr>
              <a:t>Bell</a:t>
            </a:r>
            <a:r>
              <a:rPr lang="tr-TR" sz="2000" b="1" dirty="0" smtClean="0">
                <a:latin typeface="Comic Sans MS" pitchFamily="66" charset="0"/>
              </a:rPr>
              <a:t>, sevgilisinin adını daha da kısalttı ve öne iki heceli bir ad buldu. Bu kısa ad “Alo” idi</a:t>
            </a:r>
            <a:endParaRPr lang="tr-TR" sz="2000" b="1" dirty="0">
              <a:latin typeface="Comic Sans MS" pitchFamily="66" charset="0"/>
            </a:endParaRPr>
          </a:p>
        </p:txBody>
      </p:sp>
    </p:spTree>
  </p:cSld>
  <p:clrMapOvr>
    <a:masterClrMapping/>
  </p:clrMapOvr>
  <p:transition>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alo.jpg"/>
          <p:cNvPicPr>
            <a:picLocks noChangeAspect="1"/>
          </p:cNvPicPr>
          <p:nvPr/>
        </p:nvPicPr>
        <p:blipFill>
          <a:blip r:embed="rId2" cstate="print"/>
          <a:stretch>
            <a:fillRect/>
          </a:stretch>
        </p:blipFill>
        <p:spPr>
          <a:xfrm>
            <a:off x="149959" y="928670"/>
            <a:ext cx="4179123" cy="278608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3" name="2 Resim" descr="alo kız.jpg"/>
          <p:cNvPicPr>
            <a:picLocks noChangeAspect="1"/>
          </p:cNvPicPr>
          <p:nvPr/>
        </p:nvPicPr>
        <p:blipFill>
          <a:blip r:embed="rId3" cstate="print"/>
          <a:stretch>
            <a:fillRect/>
          </a:stretch>
        </p:blipFill>
        <p:spPr>
          <a:xfrm>
            <a:off x="4857752" y="3286124"/>
            <a:ext cx="4071966" cy="328613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b="1" dirty="0" smtClean="0"/>
              <a:t>Gelinler </a:t>
            </a:r>
            <a:r>
              <a:rPr lang="tr-TR" b="1" dirty="0" smtClean="0">
                <a:solidFill>
                  <a:schemeClr val="tx1"/>
                </a:solidFill>
              </a:rPr>
              <a:t>Neden</a:t>
            </a:r>
            <a:r>
              <a:rPr lang="tr-TR" b="1" dirty="0" smtClean="0"/>
              <a:t> Çiçek Buketi Taşır?</a:t>
            </a:r>
            <a:endParaRPr lang="tr-TR" dirty="0"/>
          </a:p>
        </p:txBody>
      </p:sp>
      <p:sp>
        <p:nvSpPr>
          <p:cNvPr id="3" name="2 İçerik Yer Tutucusu"/>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pPr>
              <a:buNone/>
            </a:pPr>
            <a:endParaRPr lang="tr-TR" sz="2000" b="1" dirty="0" smtClean="0">
              <a:solidFill>
                <a:srgbClr val="FF3399"/>
              </a:solidFill>
              <a:latin typeface="Comic Sans MS" pitchFamily="66" charset="0"/>
            </a:endParaRPr>
          </a:p>
          <a:p>
            <a:pPr>
              <a:buNone/>
            </a:pPr>
            <a:endParaRPr lang="tr-TR" sz="2000" b="1" dirty="0" smtClean="0">
              <a:latin typeface="Comic Sans MS" pitchFamily="66" charset="0"/>
            </a:endParaRPr>
          </a:p>
          <a:p>
            <a:pPr>
              <a:buNone/>
            </a:pPr>
            <a:r>
              <a:rPr lang="tr-TR" sz="2000" b="1" dirty="0" smtClean="0">
                <a:latin typeface="Comic Sans MS" pitchFamily="66" charset="0"/>
              </a:rPr>
              <a:t>1500'lerde İngiltere'de insanların çoğu Haziran'da </a:t>
            </a:r>
            <a:r>
              <a:rPr lang="tr-TR" sz="2000" b="1" dirty="0" smtClean="0">
                <a:latin typeface="Comic Sans MS" pitchFamily="66" charset="0"/>
              </a:rPr>
              <a:t>evleniyordu.</a:t>
            </a:r>
          </a:p>
          <a:p>
            <a:pPr>
              <a:buNone/>
            </a:pPr>
            <a:r>
              <a:rPr lang="tr-TR" sz="2000" b="1" dirty="0" smtClean="0">
                <a:latin typeface="Comic Sans MS" pitchFamily="66" charset="0"/>
              </a:rPr>
              <a:t>Çünkü </a:t>
            </a:r>
            <a:r>
              <a:rPr lang="tr-TR" sz="2000" b="1" dirty="0" smtClean="0">
                <a:latin typeface="Comic Sans MS" pitchFamily="66" charset="0"/>
              </a:rPr>
              <a:t>senelik banyolarını Mayıs ayında yapıyorlar, </a:t>
            </a:r>
            <a:r>
              <a:rPr lang="tr-TR" sz="2000" b="1" dirty="0" smtClean="0">
                <a:latin typeface="Comic Sans MS" pitchFamily="66" charset="0"/>
              </a:rPr>
              <a:t>Haziran'da</a:t>
            </a:r>
          </a:p>
          <a:p>
            <a:pPr>
              <a:buNone/>
            </a:pPr>
            <a:r>
              <a:rPr lang="tr-TR" sz="2000" b="1" dirty="0" smtClean="0">
                <a:latin typeface="Comic Sans MS" pitchFamily="66" charset="0"/>
              </a:rPr>
              <a:t>hala </a:t>
            </a:r>
            <a:r>
              <a:rPr lang="tr-TR" sz="2000" b="1" dirty="0" smtClean="0">
                <a:latin typeface="Comic Sans MS" pitchFamily="66" charset="0"/>
              </a:rPr>
              <a:t>çok kötü kokmuyorlardı . Ama yine de kokmaya </a:t>
            </a:r>
            <a:r>
              <a:rPr lang="tr-TR" sz="2000" b="1" dirty="0" smtClean="0">
                <a:latin typeface="Comic Sans MS" pitchFamily="66" charset="0"/>
              </a:rPr>
              <a:t>başladıkları</a:t>
            </a:r>
          </a:p>
          <a:p>
            <a:pPr>
              <a:buNone/>
            </a:pPr>
            <a:r>
              <a:rPr lang="tr-TR" sz="2000" b="1" dirty="0" smtClean="0">
                <a:latin typeface="Comic Sans MS" pitchFamily="66" charset="0"/>
              </a:rPr>
              <a:t>için </a:t>
            </a:r>
            <a:r>
              <a:rPr lang="tr-TR" sz="2000" b="1" dirty="0" smtClean="0">
                <a:latin typeface="Comic Sans MS" pitchFamily="66" charset="0"/>
              </a:rPr>
              <a:t>gelinler vücutlarından çıkan kokuyu bastırmak </a:t>
            </a:r>
            <a:r>
              <a:rPr lang="tr-TR" sz="2000" b="1" dirty="0" smtClean="0">
                <a:latin typeface="Comic Sans MS" pitchFamily="66" charset="0"/>
              </a:rPr>
              <a:t>amacıyla</a:t>
            </a:r>
          </a:p>
          <a:p>
            <a:pPr>
              <a:buNone/>
            </a:pPr>
            <a:r>
              <a:rPr lang="tr-TR" sz="2000" b="1" dirty="0" smtClean="0">
                <a:latin typeface="Comic Sans MS" pitchFamily="66" charset="0"/>
              </a:rPr>
              <a:t>ellerinde </a:t>
            </a:r>
            <a:r>
              <a:rPr lang="tr-TR" sz="2000" b="1" dirty="0" smtClean="0">
                <a:latin typeface="Comic Sans MS" pitchFamily="66" charset="0"/>
              </a:rPr>
              <a:t>bir buket çiçek taşıyordu.</a:t>
            </a:r>
          </a:p>
          <a:p>
            <a:pPr>
              <a:buNone/>
            </a:pPr>
            <a:endParaRPr lang="tr-TR" sz="2000" dirty="0" smtClean="0">
              <a:latin typeface="Comic Sans MS" pitchFamily="66" charset="0"/>
            </a:endParaRPr>
          </a:p>
        </p:txBody>
      </p:sp>
    </p:spTree>
  </p:cSld>
  <p:clrMapOvr>
    <a:masterClrMapping/>
  </p:clrMapOvr>
  <p:transition>
    <p:randomBa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696</TotalTime>
  <Words>779</Words>
  <Application>Microsoft Office PowerPoint</Application>
  <PresentationFormat>Ekran Gösterisi (4:3)</PresentationFormat>
  <Paragraphs>106</Paragraphs>
  <Slides>23</Slides>
  <Notes>0</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Akış</vt:lpstr>
      <vt:lpstr>Slayt 1</vt:lpstr>
      <vt:lpstr>NEDEN?</vt:lpstr>
      <vt:lpstr>Gökyüzü neden mavi?</vt:lpstr>
      <vt:lpstr>Slayt 4</vt:lpstr>
      <vt:lpstr>Denizin Suyu neden tuzludur?</vt:lpstr>
      <vt:lpstr>Slayt 6</vt:lpstr>
      <vt:lpstr>Neden Alo Diyoruz ?</vt:lpstr>
      <vt:lpstr>Slayt 8</vt:lpstr>
      <vt:lpstr> Gelinler Neden Çiçek Buketi Taşır?</vt:lpstr>
      <vt:lpstr>Slayt 10</vt:lpstr>
      <vt:lpstr>Tavşanların Gözlerine Işık Tutulduğunda Neden Hareketsiz Kalır ?</vt:lpstr>
      <vt:lpstr>Slayt 12</vt:lpstr>
      <vt:lpstr>Aşkın Ömrünün Neden 3 Yıl Olduğu Söylenir?</vt:lpstr>
      <vt:lpstr>Slayt 14</vt:lpstr>
      <vt:lpstr>Erkek Bebeklere Mavi Renk Neden Giydirilir ?</vt:lpstr>
      <vt:lpstr>Slayt 16</vt:lpstr>
      <vt:lpstr>  Neden Esneriz ?</vt:lpstr>
      <vt:lpstr>Slayt 18</vt:lpstr>
      <vt:lpstr>Saat Neden Sol Kola Takılır ?</vt:lpstr>
      <vt:lpstr>Slayt 20</vt:lpstr>
      <vt:lpstr>Saçlar Sürekli Uzarken, Kaşlar Neden Uzamıyor ?</vt:lpstr>
      <vt:lpstr>Slayt 22</vt:lpstr>
      <vt:lpstr>Slayt 23</vt:lpstr>
    </vt:vector>
  </TitlesOfParts>
  <Company>skypc_destek@hotmail.com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Emre (_SKY_)</dc:creator>
  <cp:lastModifiedBy>Emre (_SKY_)</cp:lastModifiedBy>
  <cp:revision>67</cp:revision>
  <dcterms:created xsi:type="dcterms:W3CDTF">2013-04-22T18:40:22Z</dcterms:created>
  <dcterms:modified xsi:type="dcterms:W3CDTF">2013-05-20T18:51:14Z</dcterms:modified>
</cp:coreProperties>
</file>